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tags/tag29.xml" ContentType="application/vnd.openxmlformats-officedocument.presentationml.tags+xml"/>
  <Override PartName="/ppt/tags/tag38.xml" ContentType="application/vnd.openxmlformats-officedocument.presentationml.tags+xml"/>
  <Override PartName="/ppt/tags/tag47.xml" ContentType="application/vnd.openxmlformats-officedocument.presentationml.tag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Override PartName="/ppt/tags/tag39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9975" cy="21404263"/>
  <p:notesSz cx="6662738" cy="9926638"/>
  <p:defaultTextStyle>
    <a:defPPr>
      <a:defRPr lang="en-US"/>
    </a:defPPr>
    <a:lvl1pPr marL="0" algn="l" defTabSz="204928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24644" algn="l" defTabSz="204928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49289" algn="l" defTabSz="204928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073933" algn="l" defTabSz="204928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098577" algn="l" defTabSz="204928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123222" algn="l" defTabSz="204928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147866" algn="l" defTabSz="204928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172510" algn="l" defTabSz="204928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197154" algn="l" defTabSz="204928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742">
          <p15:clr>
            <a:srgbClr val="A4A3A4"/>
          </p15:clr>
        </p15:guide>
        <p15:guide id="2" pos="95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750" autoAdjust="0"/>
    <p:restoredTop sz="98161" autoAdjust="0"/>
  </p:normalViewPr>
  <p:slideViewPr>
    <p:cSldViewPr snapToGrid="0">
      <p:cViewPr>
        <p:scale>
          <a:sx n="75" d="100"/>
          <a:sy n="75" d="100"/>
        </p:scale>
        <p:origin x="3120" y="6462"/>
      </p:cViewPr>
      <p:guideLst>
        <p:guide orient="horz" pos="6742"/>
        <p:guide pos="95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887186" cy="496332"/>
          </a:xfrm>
          <a:prstGeom prst="rect">
            <a:avLst/>
          </a:prstGeom>
        </p:spPr>
        <p:txBody>
          <a:bodyPr vert="horz" lIns="95253" tIns="47626" rIns="95253" bIns="476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4013" y="3"/>
            <a:ext cx="2887186" cy="496332"/>
          </a:xfrm>
          <a:prstGeom prst="rect">
            <a:avLst/>
          </a:prstGeom>
        </p:spPr>
        <p:txBody>
          <a:bodyPr vert="horz" lIns="95253" tIns="47626" rIns="95253" bIns="47626" rtlCol="0"/>
          <a:lstStyle>
            <a:lvl1pPr algn="r">
              <a:defRPr sz="1300"/>
            </a:lvl1pPr>
          </a:lstStyle>
          <a:p>
            <a:fld id="{D0DFC7E5-C54E-4EE8-AAA2-566D67FFB10E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8500" y="744538"/>
            <a:ext cx="52657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53" tIns="47626" rIns="95253" bIns="476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274" y="4715153"/>
            <a:ext cx="5330190" cy="4466988"/>
          </a:xfrm>
          <a:prstGeom prst="rect">
            <a:avLst/>
          </a:prstGeom>
        </p:spPr>
        <p:txBody>
          <a:bodyPr vert="horz" lIns="95253" tIns="47626" rIns="95253" bIns="4762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428586"/>
            <a:ext cx="2887186" cy="496332"/>
          </a:xfrm>
          <a:prstGeom prst="rect">
            <a:avLst/>
          </a:prstGeom>
        </p:spPr>
        <p:txBody>
          <a:bodyPr vert="horz" lIns="95253" tIns="47626" rIns="95253" bIns="476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4013" y="9428586"/>
            <a:ext cx="2887186" cy="496332"/>
          </a:xfrm>
          <a:prstGeom prst="rect">
            <a:avLst/>
          </a:prstGeom>
        </p:spPr>
        <p:txBody>
          <a:bodyPr vert="horz" lIns="95253" tIns="47626" rIns="95253" bIns="47626" rtlCol="0" anchor="b"/>
          <a:lstStyle>
            <a:lvl1pPr algn="r">
              <a:defRPr sz="1300"/>
            </a:lvl1pPr>
          </a:lstStyle>
          <a:p>
            <a:fld id="{0EA2AE13-6437-4C9B-9FE2-16474AB625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938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8500" y="744538"/>
            <a:ext cx="5265738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AE13-6437-4C9B-9FE2-16474AB6250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888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001" y="6649199"/>
            <a:ext cx="25737978" cy="45880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998" y="12129083"/>
            <a:ext cx="21195984" cy="54699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24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49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073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098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123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147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172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19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2981" y="857168"/>
            <a:ext cx="6812996" cy="1826298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000" y="857168"/>
            <a:ext cx="19934317" cy="182629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11" y="13754225"/>
            <a:ext cx="25737978" cy="4251125"/>
          </a:xfrm>
        </p:spPr>
        <p:txBody>
          <a:bodyPr anchor="t"/>
          <a:lstStyle>
            <a:lvl1pPr algn="l">
              <a:defRPr sz="9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11" y="9072042"/>
            <a:ext cx="25737978" cy="4682181"/>
          </a:xfrm>
        </p:spPr>
        <p:txBody>
          <a:bodyPr anchor="b"/>
          <a:lstStyle>
            <a:lvl1pPr marL="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1pPr>
            <a:lvl2pPr marL="1024644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4928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307393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4pPr>
            <a:lvl5pPr marL="4098577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5pPr>
            <a:lvl6pPr marL="5123222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6pPr>
            <a:lvl7pPr marL="6147866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7pPr>
            <a:lvl8pPr marL="7172510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8pPr>
            <a:lvl9pPr marL="8197154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3999" y="4994333"/>
            <a:ext cx="13373655" cy="14125824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92322" y="4994333"/>
            <a:ext cx="13373655" cy="14125824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4791188"/>
            <a:ext cx="13378915" cy="1996739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4644" indent="0">
              <a:buNone/>
              <a:defRPr sz="4500" b="1"/>
            </a:lvl2pPr>
            <a:lvl3pPr marL="2049289" indent="0">
              <a:buNone/>
              <a:defRPr sz="4100" b="1"/>
            </a:lvl3pPr>
            <a:lvl4pPr marL="3073933" indent="0">
              <a:buNone/>
              <a:defRPr sz="3600" b="1"/>
            </a:lvl4pPr>
            <a:lvl5pPr marL="4098577" indent="0">
              <a:buNone/>
              <a:defRPr sz="3600" b="1"/>
            </a:lvl5pPr>
            <a:lvl6pPr marL="5123222" indent="0">
              <a:buNone/>
              <a:defRPr sz="3600" b="1"/>
            </a:lvl6pPr>
            <a:lvl7pPr marL="6147866" indent="0">
              <a:buNone/>
              <a:defRPr sz="3600" b="1"/>
            </a:lvl7pPr>
            <a:lvl8pPr marL="7172510" indent="0">
              <a:buNone/>
              <a:defRPr sz="3600" b="1"/>
            </a:lvl8pPr>
            <a:lvl9pPr marL="8197154" indent="0">
              <a:buNone/>
              <a:defRPr sz="3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999" y="6787926"/>
            <a:ext cx="13378915" cy="12332226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81810" y="4791188"/>
            <a:ext cx="13384169" cy="1996739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4644" indent="0">
              <a:buNone/>
              <a:defRPr sz="4500" b="1"/>
            </a:lvl2pPr>
            <a:lvl3pPr marL="2049289" indent="0">
              <a:buNone/>
              <a:defRPr sz="4100" b="1"/>
            </a:lvl3pPr>
            <a:lvl4pPr marL="3073933" indent="0">
              <a:buNone/>
              <a:defRPr sz="3600" b="1"/>
            </a:lvl4pPr>
            <a:lvl5pPr marL="4098577" indent="0">
              <a:buNone/>
              <a:defRPr sz="3600" b="1"/>
            </a:lvl5pPr>
            <a:lvl6pPr marL="5123222" indent="0">
              <a:buNone/>
              <a:defRPr sz="3600" b="1"/>
            </a:lvl6pPr>
            <a:lvl7pPr marL="6147866" indent="0">
              <a:buNone/>
              <a:defRPr sz="3600" b="1"/>
            </a:lvl7pPr>
            <a:lvl8pPr marL="7172510" indent="0">
              <a:buNone/>
              <a:defRPr sz="3600" b="1"/>
            </a:lvl8pPr>
            <a:lvl9pPr marL="8197154" indent="0">
              <a:buNone/>
              <a:defRPr sz="3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81810" y="6787926"/>
            <a:ext cx="13384169" cy="12332226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002" y="852206"/>
            <a:ext cx="9961904" cy="3626834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8630" y="852212"/>
            <a:ext cx="16927348" cy="18267946"/>
          </a:xfrm>
        </p:spPr>
        <p:txBody>
          <a:bodyPr/>
          <a:lstStyle>
            <a:lvl1pPr>
              <a:defRPr sz="7100"/>
            </a:lvl1pPr>
            <a:lvl2pPr>
              <a:defRPr sz="6300"/>
            </a:lvl2pPr>
            <a:lvl3pPr>
              <a:defRPr sz="54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002" y="4479045"/>
            <a:ext cx="9961904" cy="14641112"/>
          </a:xfrm>
        </p:spPr>
        <p:txBody>
          <a:bodyPr/>
          <a:lstStyle>
            <a:lvl1pPr marL="0" indent="0">
              <a:buNone/>
              <a:defRPr sz="3100"/>
            </a:lvl1pPr>
            <a:lvl2pPr marL="1024644" indent="0">
              <a:buNone/>
              <a:defRPr sz="2700"/>
            </a:lvl2pPr>
            <a:lvl3pPr marL="2049289" indent="0">
              <a:buNone/>
              <a:defRPr sz="2200"/>
            </a:lvl3pPr>
            <a:lvl4pPr marL="3073933" indent="0">
              <a:buNone/>
              <a:defRPr sz="2000"/>
            </a:lvl4pPr>
            <a:lvl5pPr marL="4098577" indent="0">
              <a:buNone/>
              <a:defRPr sz="2000"/>
            </a:lvl5pPr>
            <a:lvl6pPr marL="5123222" indent="0">
              <a:buNone/>
              <a:defRPr sz="2000"/>
            </a:lvl6pPr>
            <a:lvl7pPr marL="6147866" indent="0">
              <a:buNone/>
              <a:defRPr sz="2000"/>
            </a:lvl7pPr>
            <a:lvl8pPr marL="7172510" indent="0">
              <a:buNone/>
              <a:defRPr sz="2000"/>
            </a:lvl8pPr>
            <a:lvl9pPr marL="8197154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5088" y="14982984"/>
            <a:ext cx="18167985" cy="1768826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5088" y="1912511"/>
            <a:ext cx="18167985" cy="12842558"/>
          </a:xfrm>
        </p:spPr>
        <p:txBody>
          <a:bodyPr/>
          <a:lstStyle>
            <a:lvl1pPr marL="0" indent="0">
              <a:buNone/>
              <a:defRPr sz="7100"/>
            </a:lvl1pPr>
            <a:lvl2pPr marL="1024644" indent="0">
              <a:buNone/>
              <a:defRPr sz="6300"/>
            </a:lvl2pPr>
            <a:lvl3pPr marL="2049289" indent="0">
              <a:buNone/>
              <a:defRPr sz="5400"/>
            </a:lvl3pPr>
            <a:lvl4pPr marL="3073933" indent="0">
              <a:buNone/>
              <a:defRPr sz="4500"/>
            </a:lvl4pPr>
            <a:lvl5pPr marL="4098577" indent="0">
              <a:buNone/>
              <a:defRPr sz="4500"/>
            </a:lvl5pPr>
            <a:lvl6pPr marL="5123222" indent="0">
              <a:buNone/>
              <a:defRPr sz="4500"/>
            </a:lvl6pPr>
            <a:lvl7pPr marL="6147866" indent="0">
              <a:buNone/>
              <a:defRPr sz="4500"/>
            </a:lvl7pPr>
            <a:lvl8pPr marL="7172510" indent="0">
              <a:buNone/>
              <a:defRPr sz="4500"/>
            </a:lvl8pPr>
            <a:lvl9pPr marL="8197154" indent="0">
              <a:buNone/>
              <a:defRPr sz="4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5088" y="16751811"/>
            <a:ext cx="18167985" cy="2512026"/>
          </a:xfrm>
        </p:spPr>
        <p:txBody>
          <a:bodyPr/>
          <a:lstStyle>
            <a:lvl1pPr marL="0" indent="0">
              <a:buNone/>
              <a:defRPr sz="3100"/>
            </a:lvl1pPr>
            <a:lvl2pPr marL="1024644" indent="0">
              <a:buNone/>
              <a:defRPr sz="2700"/>
            </a:lvl2pPr>
            <a:lvl3pPr marL="2049289" indent="0">
              <a:buNone/>
              <a:defRPr sz="2200"/>
            </a:lvl3pPr>
            <a:lvl4pPr marL="3073933" indent="0">
              <a:buNone/>
              <a:defRPr sz="2000"/>
            </a:lvl4pPr>
            <a:lvl5pPr marL="4098577" indent="0">
              <a:buNone/>
              <a:defRPr sz="2000"/>
            </a:lvl5pPr>
            <a:lvl6pPr marL="5123222" indent="0">
              <a:buNone/>
              <a:defRPr sz="2000"/>
            </a:lvl6pPr>
            <a:lvl7pPr marL="6147866" indent="0">
              <a:buNone/>
              <a:defRPr sz="2000"/>
            </a:lvl7pPr>
            <a:lvl8pPr marL="7172510" indent="0">
              <a:buNone/>
              <a:defRPr sz="2000"/>
            </a:lvl8pPr>
            <a:lvl9pPr marL="8197154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4001" y="857163"/>
            <a:ext cx="27251978" cy="3567378"/>
          </a:xfrm>
          <a:prstGeom prst="rect">
            <a:avLst/>
          </a:prstGeom>
        </p:spPr>
        <p:txBody>
          <a:bodyPr vert="horz" lIns="204929" tIns="102464" rIns="204929" bIns="10246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001" y="4994333"/>
            <a:ext cx="27251978" cy="14125824"/>
          </a:xfrm>
          <a:prstGeom prst="rect">
            <a:avLst/>
          </a:prstGeom>
        </p:spPr>
        <p:txBody>
          <a:bodyPr vert="horz" lIns="204929" tIns="102464" rIns="204929" bIns="10246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4001" y="19838585"/>
            <a:ext cx="7065329" cy="1139579"/>
          </a:xfrm>
          <a:prstGeom prst="rect">
            <a:avLst/>
          </a:prstGeom>
        </p:spPr>
        <p:txBody>
          <a:bodyPr vert="horz" lIns="204929" tIns="102464" rIns="204929" bIns="102464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5659" y="19838585"/>
            <a:ext cx="9588658" cy="1139579"/>
          </a:xfrm>
          <a:prstGeom prst="rect">
            <a:avLst/>
          </a:prstGeom>
        </p:spPr>
        <p:txBody>
          <a:bodyPr vert="horz" lIns="204929" tIns="102464" rIns="204929" bIns="102464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00650" y="19838585"/>
            <a:ext cx="7065329" cy="1139579"/>
          </a:xfrm>
          <a:prstGeom prst="rect">
            <a:avLst/>
          </a:prstGeom>
        </p:spPr>
        <p:txBody>
          <a:bodyPr vert="horz" lIns="204929" tIns="102464" rIns="204929" bIns="102464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49289" rtl="0" eaLnBrk="1" latinLnBrk="0" hangingPunct="1">
        <a:spcBef>
          <a:spcPct val="0"/>
        </a:spcBef>
        <a:buNone/>
        <a:defRPr sz="9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8483" indent="-768483" algn="l" defTabSz="2049289" rtl="0" eaLnBrk="1" latinLnBrk="0" hangingPunct="1">
        <a:spcBef>
          <a:spcPct val="20000"/>
        </a:spcBef>
        <a:buFont typeface="Arial" pitchFamily="34" charset="0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1pPr>
      <a:lvl2pPr marL="1665047" indent="-640403" algn="l" defTabSz="2049289" rtl="0" eaLnBrk="1" latinLnBrk="0" hangingPunct="1">
        <a:spcBef>
          <a:spcPct val="20000"/>
        </a:spcBef>
        <a:buFont typeface="Arial" pitchFamily="34" charset="0"/>
        <a:buChar char="–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2561611" indent="-512322" algn="l" defTabSz="2049289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3586255" indent="-512322" algn="l" defTabSz="2049289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610899" indent="-512322" algn="l" defTabSz="2049289" rtl="0" eaLnBrk="1" latinLnBrk="0" hangingPunct="1">
        <a:spcBef>
          <a:spcPct val="20000"/>
        </a:spcBef>
        <a:buFont typeface="Arial" pitchFamily="34" charset="0"/>
        <a:buChar char="»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635544" indent="-512322" algn="l" defTabSz="2049289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660188" indent="-512322" algn="l" defTabSz="2049289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7684832" indent="-512322" algn="l" defTabSz="2049289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477" indent="-512322" algn="l" defTabSz="2049289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9289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24644" algn="l" defTabSz="2049289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49289" algn="l" defTabSz="2049289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073933" algn="l" defTabSz="2049289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098577" algn="l" defTabSz="2049289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123222" algn="l" defTabSz="2049289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147866" algn="l" defTabSz="2049289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172510" algn="l" defTabSz="2049289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197154" algn="l" defTabSz="2049289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5.xml"/><Relationship Id="rId117" Type="http://schemas.openxmlformats.org/officeDocument/2006/relationships/image" Target="../media/image78.jpeg"/><Relationship Id="rId21" Type="http://schemas.openxmlformats.org/officeDocument/2006/relationships/tags" Target="../tags/tag20.xml"/><Relationship Id="rId42" Type="http://schemas.openxmlformats.org/officeDocument/2006/relationships/tags" Target="../tags/tag41.xml"/><Relationship Id="rId47" Type="http://schemas.openxmlformats.org/officeDocument/2006/relationships/tags" Target="../tags/tag46.xml"/><Relationship Id="rId63" Type="http://schemas.openxmlformats.org/officeDocument/2006/relationships/image" Target="../media/image25.jpeg"/><Relationship Id="rId68" Type="http://schemas.openxmlformats.org/officeDocument/2006/relationships/image" Target="../media/image30.png"/><Relationship Id="rId84" Type="http://schemas.openxmlformats.org/officeDocument/2006/relationships/image" Target="../media/image45.png"/><Relationship Id="rId89" Type="http://schemas.openxmlformats.org/officeDocument/2006/relationships/image" Target="../media/image50.png"/><Relationship Id="rId112" Type="http://schemas.openxmlformats.org/officeDocument/2006/relationships/image" Target="../media/image73.jpeg"/><Relationship Id="rId133" Type="http://schemas.openxmlformats.org/officeDocument/2006/relationships/image" Target="../media/image94.jpeg"/><Relationship Id="rId138" Type="http://schemas.openxmlformats.org/officeDocument/2006/relationships/image" Target="../media/image99.jpeg"/><Relationship Id="rId154" Type="http://schemas.openxmlformats.org/officeDocument/2006/relationships/oleObject" Target="../embeddings/oleObject7.bin"/><Relationship Id="rId159" Type="http://schemas.openxmlformats.org/officeDocument/2006/relationships/oleObject" Target="../embeddings/oleObject12.bin"/><Relationship Id="rId175" Type="http://schemas.openxmlformats.org/officeDocument/2006/relationships/image" Target="../media/image124.png"/><Relationship Id="rId170" Type="http://schemas.openxmlformats.org/officeDocument/2006/relationships/image" Target="../media/image119.jpeg"/><Relationship Id="rId16" Type="http://schemas.openxmlformats.org/officeDocument/2006/relationships/tags" Target="../tags/tag15.xml"/><Relationship Id="rId107" Type="http://schemas.openxmlformats.org/officeDocument/2006/relationships/image" Target="../media/image68.png"/><Relationship Id="rId11" Type="http://schemas.openxmlformats.org/officeDocument/2006/relationships/tags" Target="../tags/tag10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53" Type="http://schemas.openxmlformats.org/officeDocument/2006/relationships/image" Target="../media/image15.jpeg"/><Relationship Id="rId58" Type="http://schemas.openxmlformats.org/officeDocument/2006/relationships/image" Target="../media/image20.png"/><Relationship Id="rId74" Type="http://schemas.openxmlformats.org/officeDocument/2006/relationships/image" Target="../media/image35.png"/><Relationship Id="rId79" Type="http://schemas.openxmlformats.org/officeDocument/2006/relationships/image" Target="../media/image40.png"/><Relationship Id="rId102" Type="http://schemas.openxmlformats.org/officeDocument/2006/relationships/image" Target="../media/image63.png"/><Relationship Id="rId123" Type="http://schemas.openxmlformats.org/officeDocument/2006/relationships/image" Target="../media/image84.png"/><Relationship Id="rId128" Type="http://schemas.openxmlformats.org/officeDocument/2006/relationships/image" Target="../media/image89.jpeg"/><Relationship Id="rId144" Type="http://schemas.openxmlformats.org/officeDocument/2006/relationships/image" Target="../media/image105.jpeg"/><Relationship Id="rId149" Type="http://schemas.openxmlformats.org/officeDocument/2006/relationships/oleObject" Target="../embeddings/oleObject2.bin"/><Relationship Id="rId5" Type="http://schemas.openxmlformats.org/officeDocument/2006/relationships/tags" Target="../tags/tag4.xml"/><Relationship Id="rId90" Type="http://schemas.openxmlformats.org/officeDocument/2006/relationships/image" Target="../media/image51.png"/><Relationship Id="rId95" Type="http://schemas.openxmlformats.org/officeDocument/2006/relationships/image" Target="../media/image56.png"/><Relationship Id="rId160" Type="http://schemas.openxmlformats.org/officeDocument/2006/relationships/image" Target="../media/image109.png"/><Relationship Id="rId165" Type="http://schemas.openxmlformats.org/officeDocument/2006/relationships/image" Target="../media/image114.png"/><Relationship Id="rId181" Type="http://schemas.openxmlformats.org/officeDocument/2006/relationships/image" Target="../media/image130.jpeg"/><Relationship Id="rId186" Type="http://schemas.openxmlformats.org/officeDocument/2006/relationships/image" Target="../media/image134.png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43" Type="http://schemas.openxmlformats.org/officeDocument/2006/relationships/tags" Target="../tags/tag42.xml"/><Relationship Id="rId48" Type="http://schemas.openxmlformats.org/officeDocument/2006/relationships/tags" Target="../tags/tag47.xml"/><Relationship Id="rId64" Type="http://schemas.openxmlformats.org/officeDocument/2006/relationships/image" Target="../media/image26.png"/><Relationship Id="rId69" Type="http://schemas.openxmlformats.org/officeDocument/2006/relationships/image" Target="../media/image31.png"/><Relationship Id="rId113" Type="http://schemas.openxmlformats.org/officeDocument/2006/relationships/image" Target="../media/image74.jpeg"/><Relationship Id="rId118" Type="http://schemas.openxmlformats.org/officeDocument/2006/relationships/image" Target="../media/image79.jpeg"/><Relationship Id="rId134" Type="http://schemas.openxmlformats.org/officeDocument/2006/relationships/image" Target="../media/image95.jpeg"/><Relationship Id="rId139" Type="http://schemas.openxmlformats.org/officeDocument/2006/relationships/image" Target="../media/image100.jpeg"/><Relationship Id="rId80" Type="http://schemas.openxmlformats.org/officeDocument/2006/relationships/image" Target="../media/image41.png"/><Relationship Id="rId85" Type="http://schemas.openxmlformats.org/officeDocument/2006/relationships/image" Target="../media/image46.png"/><Relationship Id="rId150" Type="http://schemas.openxmlformats.org/officeDocument/2006/relationships/oleObject" Target="../embeddings/oleObject3.bin"/><Relationship Id="rId155" Type="http://schemas.openxmlformats.org/officeDocument/2006/relationships/oleObject" Target="../embeddings/oleObject8.bin"/><Relationship Id="rId171" Type="http://schemas.openxmlformats.org/officeDocument/2006/relationships/image" Target="../media/image120.png"/><Relationship Id="rId176" Type="http://schemas.openxmlformats.org/officeDocument/2006/relationships/image" Target="../media/image125.jpeg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59" Type="http://schemas.openxmlformats.org/officeDocument/2006/relationships/image" Target="../media/image21.jpeg"/><Relationship Id="rId103" Type="http://schemas.openxmlformats.org/officeDocument/2006/relationships/image" Target="../media/image64.png"/><Relationship Id="rId108" Type="http://schemas.openxmlformats.org/officeDocument/2006/relationships/image" Target="../media/image69.png"/><Relationship Id="rId124" Type="http://schemas.openxmlformats.org/officeDocument/2006/relationships/image" Target="../media/image85.jpeg"/><Relationship Id="rId129" Type="http://schemas.openxmlformats.org/officeDocument/2006/relationships/image" Target="../media/image90.jpeg"/><Relationship Id="rId54" Type="http://schemas.openxmlformats.org/officeDocument/2006/relationships/image" Target="../media/image16.jpeg"/><Relationship Id="rId70" Type="http://schemas.openxmlformats.org/officeDocument/2006/relationships/image" Target="../media/image32.emf"/><Relationship Id="rId75" Type="http://schemas.openxmlformats.org/officeDocument/2006/relationships/image" Target="../media/image36.png"/><Relationship Id="rId91" Type="http://schemas.openxmlformats.org/officeDocument/2006/relationships/image" Target="../media/image52.png"/><Relationship Id="rId96" Type="http://schemas.openxmlformats.org/officeDocument/2006/relationships/image" Target="../media/image57.png"/><Relationship Id="rId140" Type="http://schemas.openxmlformats.org/officeDocument/2006/relationships/image" Target="../media/image101.jpeg"/><Relationship Id="rId145" Type="http://schemas.openxmlformats.org/officeDocument/2006/relationships/image" Target="../media/image106.jpeg"/><Relationship Id="rId161" Type="http://schemas.openxmlformats.org/officeDocument/2006/relationships/image" Target="../media/image110.png"/><Relationship Id="rId166" Type="http://schemas.openxmlformats.org/officeDocument/2006/relationships/image" Target="../media/image115.png"/><Relationship Id="rId182" Type="http://schemas.openxmlformats.org/officeDocument/2006/relationships/image" Target="../media/image131.jpeg"/><Relationship Id="rId187" Type="http://schemas.openxmlformats.org/officeDocument/2006/relationships/image" Target="../media/image135.png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49" Type="http://schemas.openxmlformats.org/officeDocument/2006/relationships/tags" Target="../tags/tag48.xml"/><Relationship Id="rId114" Type="http://schemas.openxmlformats.org/officeDocument/2006/relationships/image" Target="../media/image75.jpeg"/><Relationship Id="rId119" Type="http://schemas.openxmlformats.org/officeDocument/2006/relationships/image" Target="../media/image80.png"/><Relationship Id="rId44" Type="http://schemas.openxmlformats.org/officeDocument/2006/relationships/tags" Target="../tags/tag43.xml"/><Relationship Id="rId60" Type="http://schemas.openxmlformats.org/officeDocument/2006/relationships/image" Target="../media/image22.jpeg"/><Relationship Id="rId65" Type="http://schemas.openxmlformats.org/officeDocument/2006/relationships/image" Target="../media/image27.png"/><Relationship Id="rId81" Type="http://schemas.openxmlformats.org/officeDocument/2006/relationships/image" Target="../media/image42.png"/><Relationship Id="rId86" Type="http://schemas.openxmlformats.org/officeDocument/2006/relationships/image" Target="../media/image47.png"/><Relationship Id="rId130" Type="http://schemas.openxmlformats.org/officeDocument/2006/relationships/image" Target="../media/image91.jpeg"/><Relationship Id="rId135" Type="http://schemas.openxmlformats.org/officeDocument/2006/relationships/image" Target="../media/image96.jpeg"/><Relationship Id="rId151" Type="http://schemas.openxmlformats.org/officeDocument/2006/relationships/oleObject" Target="../embeddings/oleObject4.bin"/><Relationship Id="rId156" Type="http://schemas.openxmlformats.org/officeDocument/2006/relationships/oleObject" Target="../embeddings/oleObject9.bin"/><Relationship Id="rId177" Type="http://schemas.openxmlformats.org/officeDocument/2006/relationships/image" Target="../media/image126.jpeg"/><Relationship Id="rId172" Type="http://schemas.openxmlformats.org/officeDocument/2006/relationships/image" Target="../media/image121.png"/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39" Type="http://schemas.openxmlformats.org/officeDocument/2006/relationships/tags" Target="../tags/tag38.xml"/><Relationship Id="rId109" Type="http://schemas.openxmlformats.org/officeDocument/2006/relationships/image" Target="../media/image70.png"/><Relationship Id="rId34" Type="http://schemas.openxmlformats.org/officeDocument/2006/relationships/tags" Target="../tags/tag33.xml"/><Relationship Id="rId50" Type="http://schemas.openxmlformats.org/officeDocument/2006/relationships/slideLayout" Target="../slideLayouts/slideLayout1.xml"/><Relationship Id="rId55" Type="http://schemas.openxmlformats.org/officeDocument/2006/relationships/image" Target="../media/image17.jpeg"/><Relationship Id="rId76" Type="http://schemas.openxmlformats.org/officeDocument/2006/relationships/image" Target="../media/image37.png"/><Relationship Id="rId97" Type="http://schemas.openxmlformats.org/officeDocument/2006/relationships/image" Target="../media/image58.png"/><Relationship Id="rId104" Type="http://schemas.openxmlformats.org/officeDocument/2006/relationships/image" Target="../media/image65.png"/><Relationship Id="rId120" Type="http://schemas.openxmlformats.org/officeDocument/2006/relationships/image" Target="../media/image81.png"/><Relationship Id="rId125" Type="http://schemas.openxmlformats.org/officeDocument/2006/relationships/image" Target="../media/image86.jpeg"/><Relationship Id="rId141" Type="http://schemas.openxmlformats.org/officeDocument/2006/relationships/image" Target="../media/image102.jpeg"/><Relationship Id="rId146" Type="http://schemas.openxmlformats.org/officeDocument/2006/relationships/image" Target="../media/image107.jpeg"/><Relationship Id="rId167" Type="http://schemas.openxmlformats.org/officeDocument/2006/relationships/image" Target="../media/image116.png"/><Relationship Id="rId7" Type="http://schemas.openxmlformats.org/officeDocument/2006/relationships/tags" Target="../tags/tag6.xml"/><Relationship Id="rId71" Type="http://schemas.openxmlformats.org/officeDocument/2006/relationships/hyperlink" Target="http://www.eecs.qmul.ac.uk/~xz303/" TargetMode="External"/><Relationship Id="rId92" Type="http://schemas.openxmlformats.org/officeDocument/2006/relationships/image" Target="../media/image53.png"/><Relationship Id="rId162" Type="http://schemas.openxmlformats.org/officeDocument/2006/relationships/image" Target="../media/image111.jpeg"/><Relationship Id="rId183" Type="http://schemas.openxmlformats.org/officeDocument/2006/relationships/image" Target="../media/image132.jpeg"/><Relationship Id="rId2" Type="http://schemas.openxmlformats.org/officeDocument/2006/relationships/tags" Target="../tags/tag1.xml"/><Relationship Id="rId29" Type="http://schemas.openxmlformats.org/officeDocument/2006/relationships/tags" Target="../tags/tag28.xml"/><Relationship Id="rId24" Type="http://schemas.openxmlformats.org/officeDocument/2006/relationships/tags" Target="../tags/tag23.xml"/><Relationship Id="rId40" Type="http://schemas.openxmlformats.org/officeDocument/2006/relationships/tags" Target="../tags/tag39.xml"/><Relationship Id="rId45" Type="http://schemas.openxmlformats.org/officeDocument/2006/relationships/tags" Target="../tags/tag44.xml"/><Relationship Id="rId66" Type="http://schemas.openxmlformats.org/officeDocument/2006/relationships/image" Target="../media/image28.png"/><Relationship Id="rId87" Type="http://schemas.openxmlformats.org/officeDocument/2006/relationships/image" Target="../media/image48.png"/><Relationship Id="rId110" Type="http://schemas.openxmlformats.org/officeDocument/2006/relationships/image" Target="../media/image71.png"/><Relationship Id="rId115" Type="http://schemas.openxmlformats.org/officeDocument/2006/relationships/image" Target="../media/image76.jpeg"/><Relationship Id="rId131" Type="http://schemas.openxmlformats.org/officeDocument/2006/relationships/image" Target="../media/image92.jpeg"/><Relationship Id="rId136" Type="http://schemas.openxmlformats.org/officeDocument/2006/relationships/image" Target="../media/image97.jpeg"/><Relationship Id="rId157" Type="http://schemas.openxmlformats.org/officeDocument/2006/relationships/oleObject" Target="../embeddings/oleObject10.bin"/><Relationship Id="rId178" Type="http://schemas.openxmlformats.org/officeDocument/2006/relationships/image" Target="../media/image127.jpeg"/><Relationship Id="rId61" Type="http://schemas.openxmlformats.org/officeDocument/2006/relationships/image" Target="../media/image23.jpeg"/><Relationship Id="rId82" Type="http://schemas.openxmlformats.org/officeDocument/2006/relationships/image" Target="../media/image43.png"/><Relationship Id="rId152" Type="http://schemas.openxmlformats.org/officeDocument/2006/relationships/oleObject" Target="../embeddings/oleObject5.bin"/><Relationship Id="rId173" Type="http://schemas.openxmlformats.org/officeDocument/2006/relationships/image" Target="../media/image122.png"/><Relationship Id="rId19" Type="http://schemas.openxmlformats.org/officeDocument/2006/relationships/tags" Target="../tags/tag18.xml"/><Relationship Id="rId14" Type="http://schemas.openxmlformats.org/officeDocument/2006/relationships/tags" Target="../tags/tag13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56" Type="http://schemas.openxmlformats.org/officeDocument/2006/relationships/image" Target="../media/image18.jpeg"/><Relationship Id="rId77" Type="http://schemas.openxmlformats.org/officeDocument/2006/relationships/image" Target="../media/image38.png"/><Relationship Id="rId100" Type="http://schemas.openxmlformats.org/officeDocument/2006/relationships/image" Target="../media/image61.png"/><Relationship Id="rId105" Type="http://schemas.openxmlformats.org/officeDocument/2006/relationships/image" Target="../media/image66.png"/><Relationship Id="rId126" Type="http://schemas.openxmlformats.org/officeDocument/2006/relationships/image" Target="../media/image87.jpeg"/><Relationship Id="rId147" Type="http://schemas.openxmlformats.org/officeDocument/2006/relationships/image" Target="../media/image108.jpeg"/><Relationship Id="rId168" Type="http://schemas.openxmlformats.org/officeDocument/2006/relationships/image" Target="../media/image117.png"/><Relationship Id="rId8" Type="http://schemas.openxmlformats.org/officeDocument/2006/relationships/tags" Target="../tags/tag7.xml"/><Relationship Id="rId51" Type="http://schemas.openxmlformats.org/officeDocument/2006/relationships/notesSlide" Target="../notesSlides/notesSlide1.xml"/><Relationship Id="rId72" Type="http://schemas.openxmlformats.org/officeDocument/2006/relationships/image" Target="../media/image33.emf"/><Relationship Id="rId93" Type="http://schemas.openxmlformats.org/officeDocument/2006/relationships/image" Target="../media/image54.png"/><Relationship Id="rId98" Type="http://schemas.openxmlformats.org/officeDocument/2006/relationships/image" Target="../media/image59.png"/><Relationship Id="rId121" Type="http://schemas.openxmlformats.org/officeDocument/2006/relationships/image" Target="../media/image82.png"/><Relationship Id="rId142" Type="http://schemas.openxmlformats.org/officeDocument/2006/relationships/image" Target="../media/image103.jpeg"/><Relationship Id="rId163" Type="http://schemas.openxmlformats.org/officeDocument/2006/relationships/image" Target="../media/image112.png"/><Relationship Id="rId184" Type="http://schemas.openxmlformats.org/officeDocument/2006/relationships/oleObject" Target="../embeddings/oleObject13.bin"/><Relationship Id="rId3" Type="http://schemas.openxmlformats.org/officeDocument/2006/relationships/tags" Target="../tags/tag2.xml"/><Relationship Id="rId25" Type="http://schemas.openxmlformats.org/officeDocument/2006/relationships/tags" Target="../tags/tag24.xml"/><Relationship Id="rId46" Type="http://schemas.openxmlformats.org/officeDocument/2006/relationships/tags" Target="../tags/tag45.xml"/><Relationship Id="rId67" Type="http://schemas.openxmlformats.org/officeDocument/2006/relationships/image" Target="../media/image29.png"/><Relationship Id="rId116" Type="http://schemas.openxmlformats.org/officeDocument/2006/relationships/image" Target="../media/image77.jpeg"/><Relationship Id="rId137" Type="http://schemas.openxmlformats.org/officeDocument/2006/relationships/image" Target="../media/image98.jpeg"/><Relationship Id="rId158" Type="http://schemas.openxmlformats.org/officeDocument/2006/relationships/oleObject" Target="../embeddings/oleObject11.bin"/><Relationship Id="rId20" Type="http://schemas.openxmlformats.org/officeDocument/2006/relationships/tags" Target="../tags/tag19.xml"/><Relationship Id="rId41" Type="http://schemas.openxmlformats.org/officeDocument/2006/relationships/tags" Target="../tags/tag40.xml"/><Relationship Id="rId62" Type="http://schemas.openxmlformats.org/officeDocument/2006/relationships/image" Target="../media/image24.jpeg"/><Relationship Id="rId83" Type="http://schemas.openxmlformats.org/officeDocument/2006/relationships/image" Target="../media/image44.png"/><Relationship Id="rId88" Type="http://schemas.openxmlformats.org/officeDocument/2006/relationships/image" Target="../media/image49.png"/><Relationship Id="rId111" Type="http://schemas.openxmlformats.org/officeDocument/2006/relationships/image" Target="../media/image72.jpeg"/><Relationship Id="rId132" Type="http://schemas.openxmlformats.org/officeDocument/2006/relationships/image" Target="../media/image93.jpeg"/><Relationship Id="rId153" Type="http://schemas.openxmlformats.org/officeDocument/2006/relationships/oleObject" Target="../embeddings/oleObject6.bin"/><Relationship Id="rId174" Type="http://schemas.openxmlformats.org/officeDocument/2006/relationships/image" Target="../media/image123.png"/><Relationship Id="rId179" Type="http://schemas.openxmlformats.org/officeDocument/2006/relationships/image" Target="../media/image128.jpeg"/><Relationship Id="rId15" Type="http://schemas.openxmlformats.org/officeDocument/2006/relationships/tags" Target="../tags/tag14.xml"/><Relationship Id="rId36" Type="http://schemas.openxmlformats.org/officeDocument/2006/relationships/tags" Target="../tags/tag35.xml"/><Relationship Id="rId57" Type="http://schemas.openxmlformats.org/officeDocument/2006/relationships/image" Target="../media/image19.jpeg"/><Relationship Id="rId106" Type="http://schemas.openxmlformats.org/officeDocument/2006/relationships/image" Target="../media/image67.png"/><Relationship Id="rId127" Type="http://schemas.openxmlformats.org/officeDocument/2006/relationships/image" Target="../media/image88.jpeg"/><Relationship Id="rId10" Type="http://schemas.openxmlformats.org/officeDocument/2006/relationships/tags" Target="../tags/tag9.xml"/><Relationship Id="rId31" Type="http://schemas.openxmlformats.org/officeDocument/2006/relationships/tags" Target="../tags/tag30.xml"/><Relationship Id="rId52" Type="http://schemas.openxmlformats.org/officeDocument/2006/relationships/image" Target="../media/image14.jpeg"/><Relationship Id="rId73" Type="http://schemas.openxmlformats.org/officeDocument/2006/relationships/image" Target="../media/image34.png"/><Relationship Id="rId78" Type="http://schemas.openxmlformats.org/officeDocument/2006/relationships/image" Target="../media/image39.png"/><Relationship Id="rId94" Type="http://schemas.openxmlformats.org/officeDocument/2006/relationships/image" Target="../media/image55.png"/><Relationship Id="rId99" Type="http://schemas.openxmlformats.org/officeDocument/2006/relationships/image" Target="../media/image60.emf"/><Relationship Id="rId101" Type="http://schemas.openxmlformats.org/officeDocument/2006/relationships/image" Target="../media/image62.png"/><Relationship Id="rId122" Type="http://schemas.openxmlformats.org/officeDocument/2006/relationships/image" Target="../media/image83.png"/><Relationship Id="rId143" Type="http://schemas.openxmlformats.org/officeDocument/2006/relationships/image" Target="../media/image104.jpeg"/><Relationship Id="rId148" Type="http://schemas.openxmlformats.org/officeDocument/2006/relationships/oleObject" Target="../embeddings/oleObject1.bin"/><Relationship Id="rId164" Type="http://schemas.openxmlformats.org/officeDocument/2006/relationships/image" Target="../media/image113.jpeg"/><Relationship Id="rId169" Type="http://schemas.openxmlformats.org/officeDocument/2006/relationships/image" Target="../media/image118.png"/><Relationship Id="rId185" Type="http://schemas.openxmlformats.org/officeDocument/2006/relationships/image" Target="../media/image133.gif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80" Type="http://schemas.openxmlformats.org/officeDocument/2006/relationships/image" Target="../media/image1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ounded Rectangle 172"/>
          <p:cNvSpPr/>
          <p:nvPr/>
        </p:nvSpPr>
        <p:spPr>
          <a:xfrm>
            <a:off x="9361487" y="2895599"/>
            <a:ext cx="9448800" cy="17483932"/>
          </a:xfrm>
          <a:prstGeom prst="roundRect">
            <a:avLst>
              <a:gd name="adj" fmla="val 4189"/>
            </a:avLst>
          </a:prstGeom>
          <a:gradFill flip="none" rotWithShape="1">
            <a:gsLst>
              <a:gs pos="0">
                <a:srgbClr val="FFEFD1"/>
              </a:gs>
              <a:gs pos="64999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Rounded Rectangle 245"/>
          <p:cNvSpPr/>
          <p:nvPr/>
        </p:nvSpPr>
        <p:spPr>
          <a:xfrm>
            <a:off x="9534524" y="10477500"/>
            <a:ext cx="9107424" cy="4298043"/>
          </a:xfrm>
          <a:prstGeom prst="roundRect">
            <a:avLst>
              <a:gd name="adj" fmla="val 527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14290611" y="3793331"/>
            <a:ext cx="4343400" cy="6598444"/>
          </a:xfrm>
          <a:prstGeom prst="roundRect">
            <a:avLst>
              <a:gd name="adj" fmla="val 421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566211" y="3807618"/>
            <a:ext cx="4648200" cy="4371181"/>
          </a:xfrm>
          <a:prstGeom prst="roundRect">
            <a:avLst>
              <a:gd name="adj" fmla="val 2828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19097625" y="2861468"/>
            <a:ext cx="10896600" cy="18398332"/>
          </a:xfrm>
          <a:prstGeom prst="roundRect">
            <a:avLst>
              <a:gd name="adj" fmla="val 4189"/>
            </a:avLst>
          </a:prstGeom>
          <a:gradFill flip="none" rotWithShape="1">
            <a:gsLst>
              <a:gs pos="0">
                <a:srgbClr val="FBEAC7"/>
              </a:gs>
              <a:gs pos="17999">
                <a:schemeClr val="accent6">
                  <a:lumMod val="20000"/>
                  <a:lumOff val="80000"/>
                </a:schemeClr>
              </a:gs>
              <a:gs pos="36000">
                <a:schemeClr val="accent6">
                  <a:lumMod val="20000"/>
                  <a:lumOff val="80000"/>
                </a:schemeClr>
              </a:gs>
              <a:gs pos="61000">
                <a:schemeClr val="accent6">
                  <a:lumMod val="20000"/>
                  <a:lumOff val="80000"/>
                </a:schemeClr>
              </a:gs>
              <a:gs pos="82001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ounded Rectangle 171"/>
          <p:cNvSpPr/>
          <p:nvPr/>
        </p:nvSpPr>
        <p:spPr>
          <a:xfrm>
            <a:off x="250509" y="2890107"/>
            <a:ext cx="8839200" cy="17489424"/>
          </a:xfrm>
          <a:prstGeom prst="roundRect">
            <a:avLst>
              <a:gd name="adj" fmla="val 4189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30279975" cy="277733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6531"/>
            <a:ext cx="30279975" cy="803771"/>
          </a:xfrm>
        </p:spPr>
        <p:txBody>
          <a:bodyPr>
            <a:noAutofit/>
          </a:bodyPr>
          <a:lstStyle/>
          <a:p>
            <a:r>
              <a:rPr lang="en-GB" sz="6000" b="1" dirty="0"/>
              <a:t>Video Synopsis by Heterogeneous Multi-Source </a:t>
            </a:r>
            <a:r>
              <a:rPr lang="en-GB" sz="6000" b="1" dirty="0" smtClean="0"/>
              <a:t>Correlation</a:t>
            </a:r>
            <a:endParaRPr lang="en-GB" sz="6000" dirty="0"/>
          </a:p>
        </p:txBody>
      </p:sp>
      <p:sp>
        <p:nvSpPr>
          <p:cNvPr id="10" name="Rectangle 9"/>
          <p:cNvSpPr/>
          <p:nvPr/>
        </p:nvSpPr>
        <p:spPr>
          <a:xfrm>
            <a:off x="402910" y="7501731"/>
            <a:ext cx="6659877" cy="1066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Problem</a:t>
            </a:r>
            <a:r>
              <a:rPr lang="en-US" sz="2000" dirty="0" smtClean="0">
                <a:solidFill>
                  <a:schemeClr val="tx1"/>
                </a:solidFill>
              </a:rPr>
              <a:t>: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How to generate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semantic</a:t>
            </a:r>
            <a:r>
              <a:rPr lang="en-US" sz="2000" dirty="0" smtClean="0">
                <a:solidFill>
                  <a:schemeClr val="tx1"/>
                </a:solidFill>
              </a:rPr>
              <a:t> synopsis given long video streams by exploiting information beyond low-level visual features?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8709" y="3180022"/>
            <a:ext cx="8578354" cy="511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000" b="1" dirty="0" smtClean="0">
                <a:solidFill>
                  <a:schemeClr val="tx1"/>
                </a:solidFill>
              </a:rPr>
              <a:t>Introduction</a:t>
            </a:r>
            <a:endParaRPr lang="en-GB" sz="3000" b="1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55310" y="3958431"/>
            <a:ext cx="8229599" cy="3276600"/>
          </a:xfrm>
          <a:prstGeom prst="roundRect">
            <a:avLst>
              <a:gd name="adj" fmla="val 7428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Input</a:t>
            </a:r>
            <a:r>
              <a:rPr lang="en-US" sz="2400" dirty="0" smtClean="0">
                <a:solidFill>
                  <a:schemeClr val="tx1"/>
                </a:solidFill>
              </a:rPr>
              <a:t>: a long video sequence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           </a:t>
            </a:r>
            <a:r>
              <a:rPr lang="en-US" sz="3200" b="1" dirty="0" smtClean="0">
                <a:solidFill>
                  <a:srgbClr val="C00000"/>
                </a:solidFill>
              </a:rPr>
              <a:t>×                         ×                        ×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Output</a:t>
            </a:r>
            <a:r>
              <a:rPr lang="en-US" sz="2400" dirty="0" smtClean="0">
                <a:solidFill>
                  <a:schemeClr val="tx1"/>
                </a:solidFill>
              </a:rPr>
              <a:t>: a concise semantic video synopsis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        </a:t>
            </a:r>
            <a:r>
              <a:rPr lang="en-US" sz="2000" dirty="0" smtClean="0">
                <a:solidFill>
                  <a:schemeClr val="tx1"/>
                </a:solidFill>
              </a:rPr>
              <a:t>event 1         event 2         event 3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3" name="Picture 2" descr="Z:\video-stream-ERCe\seq_167.jpg"/>
          <p:cNvPicPr>
            <a:picLocks noChangeAspect="1" noChangeArrowheads="1"/>
          </p:cNvPicPr>
          <p:nvPr/>
        </p:nvPicPr>
        <p:blipFill>
          <a:blip r:embed="rId52" cstate="print"/>
          <a:stretch>
            <a:fillRect/>
          </a:stretch>
        </p:blipFill>
        <p:spPr bwMode="auto">
          <a:xfrm>
            <a:off x="1096329" y="4510373"/>
            <a:ext cx="914400" cy="685800"/>
          </a:xfrm>
          <a:prstGeom prst="rect">
            <a:avLst/>
          </a:prstGeom>
          <a:noFill/>
        </p:spPr>
      </p:pic>
      <p:pic>
        <p:nvPicPr>
          <p:cNvPr id="14" name="Picture 3" descr="Z:\video-stream-ERCe\seq_1.jpg"/>
          <p:cNvPicPr>
            <a:picLocks noChangeAspect="1" noChangeArrowheads="1"/>
          </p:cNvPicPr>
          <p:nvPr/>
        </p:nvPicPr>
        <p:blipFill>
          <a:blip r:embed="rId53" cstate="print"/>
          <a:stretch>
            <a:fillRect/>
          </a:stretch>
        </p:blipFill>
        <p:spPr bwMode="auto">
          <a:xfrm>
            <a:off x="4799649" y="4510373"/>
            <a:ext cx="914400" cy="685800"/>
          </a:xfrm>
          <a:prstGeom prst="rect">
            <a:avLst/>
          </a:prstGeom>
          <a:noFill/>
        </p:spPr>
      </p:pic>
      <p:pic>
        <p:nvPicPr>
          <p:cNvPr id="15" name="Picture 4" descr="Z:\video-stream-ERCe\seq_7.jpg"/>
          <p:cNvPicPr>
            <a:picLocks noChangeAspect="1" noChangeArrowheads="1"/>
          </p:cNvPicPr>
          <p:nvPr/>
        </p:nvPicPr>
        <p:blipFill>
          <a:blip r:embed="rId54" cstate="print"/>
          <a:stretch>
            <a:fillRect/>
          </a:stretch>
        </p:blipFill>
        <p:spPr bwMode="auto">
          <a:xfrm>
            <a:off x="3565209" y="4510373"/>
            <a:ext cx="914400" cy="685800"/>
          </a:xfrm>
          <a:prstGeom prst="rect">
            <a:avLst/>
          </a:prstGeom>
          <a:noFill/>
        </p:spPr>
      </p:pic>
      <p:pic>
        <p:nvPicPr>
          <p:cNvPr id="16" name="Picture 5" descr="Z:\video-stream-ERCe\seq_8.jpg"/>
          <p:cNvPicPr>
            <a:picLocks noChangeAspect="1" noChangeArrowheads="1"/>
          </p:cNvPicPr>
          <p:nvPr/>
        </p:nvPicPr>
        <p:blipFill>
          <a:blip r:embed="rId55" cstate="print"/>
          <a:stretch>
            <a:fillRect/>
          </a:stretch>
        </p:blipFill>
        <p:spPr bwMode="auto">
          <a:xfrm>
            <a:off x="2330769" y="4510373"/>
            <a:ext cx="914400" cy="685800"/>
          </a:xfrm>
          <a:prstGeom prst="rect">
            <a:avLst/>
          </a:prstGeom>
          <a:noFill/>
        </p:spPr>
      </p:pic>
      <p:pic>
        <p:nvPicPr>
          <p:cNvPr id="19" name="Picture 8" descr="Z:\video-stream-ERCe\seq_562.jpg"/>
          <p:cNvPicPr>
            <a:picLocks noChangeAspect="1" noChangeArrowheads="1"/>
          </p:cNvPicPr>
          <p:nvPr/>
        </p:nvPicPr>
        <p:blipFill>
          <a:blip r:embed="rId56" cstate="print"/>
          <a:stretch>
            <a:fillRect/>
          </a:stretch>
        </p:blipFill>
        <p:spPr bwMode="auto">
          <a:xfrm>
            <a:off x="6034089" y="4510373"/>
            <a:ext cx="914400" cy="685800"/>
          </a:xfrm>
          <a:prstGeom prst="rect">
            <a:avLst/>
          </a:prstGeom>
          <a:noFill/>
        </p:spPr>
      </p:pic>
      <p:pic>
        <p:nvPicPr>
          <p:cNvPr id="20" name="Picture 9" descr="Z:\video-stream-ERCe\seq_17.jpg"/>
          <p:cNvPicPr>
            <a:picLocks noChangeAspect="1" noChangeArrowheads="1"/>
          </p:cNvPicPr>
          <p:nvPr/>
        </p:nvPicPr>
        <p:blipFill>
          <a:blip r:embed="rId57" cstate="print"/>
          <a:stretch>
            <a:fillRect/>
          </a:stretch>
        </p:blipFill>
        <p:spPr bwMode="auto">
          <a:xfrm>
            <a:off x="7268529" y="4510373"/>
            <a:ext cx="914400" cy="685800"/>
          </a:xfrm>
          <a:prstGeom prst="rect">
            <a:avLst/>
          </a:prstGeom>
          <a:noFill/>
        </p:spPr>
      </p:pic>
      <p:cxnSp>
        <p:nvCxnSpPr>
          <p:cNvPr id="22" name="Straight Connector 21"/>
          <p:cNvCxnSpPr/>
          <p:nvPr/>
        </p:nvCxnSpPr>
        <p:spPr>
          <a:xfrm>
            <a:off x="707709" y="4484211"/>
            <a:ext cx="792480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Connector 46"/>
          <p:cNvSpPr>
            <a:spLocks noChangeAspect="1"/>
          </p:cNvSpPr>
          <p:nvPr/>
        </p:nvSpPr>
        <p:spPr>
          <a:xfrm>
            <a:off x="7931532" y="4889365"/>
            <a:ext cx="64677" cy="3231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>
            <a:spLocks noChangeAspect="1"/>
          </p:cNvSpPr>
          <p:nvPr/>
        </p:nvSpPr>
        <p:spPr>
          <a:xfrm>
            <a:off x="7767679" y="4889365"/>
            <a:ext cx="64677" cy="3231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/>
          <p:cNvSpPr>
            <a:spLocks noChangeAspect="1"/>
          </p:cNvSpPr>
          <p:nvPr/>
        </p:nvSpPr>
        <p:spPr>
          <a:xfrm>
            <a:off x="7595204" y="4889365"/>
            <a:ext cx="64677" cy="3231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" descr="Z:\video-stream-ERCe\seq_8.jpg"/>
          <p:cNvPicPr>
            <a:picLocks noChangeAspect="1" noChangeArrowheads="1"/>
          </p:cNvPicPr>
          <p:nvPr/>
        </p:nvPicPr>
        <p:blipFill>
          <a:blip r:embed="rId55" cstate="print"/>
          <a:stretch>
            <a:fillRect/>
          </a:stretch>
        </p:blipFill>
        <p:spPr bwMode="auto">
          <a:xfrm>
            <a:off x="1164909" y="6100897"/>
            <a:ext cx="914400" cy="685800"/>
          </a:xfrm>
          <a:prstGeom prst="rect">
            <a:avLst/>
          </a:prstGeom>
          <a:noFill/>
        </p:spPr>
      </p:pic>
      <p:pic>
        <p:nvPicPr>
          <p:cNvPr id="61" name="Picture 3" descr="Z:\video-stream-ERCe\seq_1.jpg"/>
          <p:cNvPicPr>
            <a:picLocks noChangeAspect="1" noChangeArrowheads="1"/>
          </p:cNvPicPr>
          <p:nvPr/>
        </p:nvPicPr>
        <p:blipFill>
          <a:blip r:embed="rId53" cstate="print"/>
          <a:stretch>
            <a:fillRect/>
          </a:stretch>
        </p:blipFill>
        <p:spPr bwMode="auto">
          <a:xfrm>
            <a:off x="2473291" y="6100897"/>
            <a:ext cx="914400" cy="685800"/>
          </a:xfrm>
          <a:prstGeom prst="rect">
            <a:avLst/>
          </a:prstGeom>
          <a:noFill/>
        </p:spPr>
      </p:pic>
      <p:pic>
        <p:nvPicPr>
          <p:cNvPr id="62" name="Picture 9" descr="Z:\video-stream-ERCe\seq_17.jpg"/>
          <p:cNvPicPr>
            <a:picLocks noChangeAspect="1" noChangeArrowheads="1"/>
          </p:cNvPicPr>
          <p:nvPr/>
        </p:nvPicPr>
        <p:blipFill>
          <a:blip r:embed="rId57" cstate="print"/>
          <a:stretch>
            <a:fillRect/>
          </a:stretch>
        </p:blipFill>
        <p:spPr bwMode="auto">
          <a:xfrm>
            <a:off x="3781674" y="6100897"/>
            <a:ext cx="914400" cy="685800"/>
          </a:xfrm>
          <a:prstGeom prst="rect">
            <a:avLst/>
          </a:prstGeom>
          <a:noFill/>
        </p:spPr>
      </p:pic>
      <p:sp>
        <p:nvSpPr>
          <p:cNvPr id="64" name="Right Arrow 63"/>
          <p:cNvSpPr/>
          <p:nvPr/>
        </p:nvSpPr>
        <p:spPr>
          <a:xfrm>
            <a:off x="2184860" y="6363001"/>
            <a:ext cx="182880" cy="161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3493242" y="6363001"/>
            <a:ext cx="182880" cy="161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Curved Connector 67"/>
          <p:cNvCxnSpPr>
            <a:stCxn id="16" idx="2"/>
            <a:endCxn id="60" idx="0"/>
          </p:cNvCxnSpPr>
          <p:nvPr/>
        </p:nvCxnSpPr>
        <p:spPr>
          <a:xfrm rot="5400000">
            <a:off x="1752677" y="5065605"/>
            <a:ext cx="904724" cy="1165860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14" idx="2"/>
            <a:endCxn id="61" idx="0"/>
          </p:cNvCxnSpPr>
          <p:nvPr/>
        </p:nvCxnSpPr>
        <p:spPr>
          <a:xfrm rot="5400000">
            <a:off x="3641308" y="4485356"/>
            <a:ext cx="904724" cy="2326358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20" idx="2"/>
            <a:endCxn id="62" idx="0"/>
          </p:cNvCxnSpPr>
          <p:nvPr/>
        </p:nvCxnSpPr>
        <p:spPr>
          <a:xfrm rot="5400000">
            <a:off x="5529940" y="3905108"/>
            <a:ext cx="904724" cy="3486855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10096563" y="3109706"/>
            <a:ext cx="8610600" cy="511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000" b="1" dirty="0" smtClean="0">
                <a:solidFill>
                  <a:schemeClr val="tx1"/>
                </a:solidFill>
              </a:rPr>
              <a:t>Learning a multi-source video synopsis model</a:t>
            </a:r>
            <a:endParaRPr lang="en-GB" sz="3000" b="1" dirty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8109" y="15086361"/>
            <a:ext cx="2643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Visual  Features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3198496" y="12894705"/>
            <a:ext cx="5562600" cy="2171124"/>
          </a:xfrm>
          <a:prstGeom prst="roundRect">
            <a:avLst/>
          </a:prstGeom>
          <a:noFill/>
          <a:ln w="508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6261735" y="12863411"/>
            <a:ext cx="2732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Event</a:t>
            </a: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calendar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200484" y="12863417"/>
            <a:ext cx="3498812" cy="707878"/>
          </a:xfrm>
          <a:prstGeom prst="rect">
            <a:avLst/>
          </a:prstGeom>
          <a:noFill/>
          <a:effectLst>
            <a:innerShdw blurRad="63500" dist="50800" dir="13500000">
              <a:schemeClr val="accent2">
                <a:alpha val="50000"/>
              </a:schemeClr>
            </a:innerShdw>
          </a:effectLst>
        </p:spPr>
        <p:txBody>
          <a:bodyPr wrap="square" lIns="91434" tIns="45716" rIns="91434" bIns="45716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Sensor-based </a:t>
            </a: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traffic data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741296" y="12837615"/>
            <a:ext cx="2799050" cy="707878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Weather </a:t>
            </a: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forecast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969896" y="15086361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Non-Visual Auxiliary Data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298496" y="12607131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Complement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3" descr="Z:\cavan.png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16938311" y="1066502"/>
            <a:ext cx="1315035" cy="1554480"/>
          </a:xfrm>
          <a:prstGeom prst="rect">
            <a:avLst/>
          </a:prstGeom>
          <a:noFill/>
        </p:spPr>
      </p:pic>
      <p:pic>
        <p:nvPicPr>
          <p:cNvPr id="1028" name="Picture 4" descr="Z:\SG.jpg"/>
          <p:cNvPicPr>
            <a:picLocks noChangeAspect="1" noChangeArrowheads="1"/>
          </p:cNvPicPr>
          <p:nvPr/>
        </p:nvPicPr>
        <p:blipFill>
          <a:blip r:embed="rId59" cstate="print"/>
          <a:srcRect/>
          <a:stretch>
            <a:fillRect/>
          </a:stretch>
        </p:blipFill>
        <p:spPr bwMode="auto">
          <a:xfrm>
            <a:off x="23377796" y="1066502"/>
            <a:ext cx="1238756" cy="1554480"/>
          </a:xfrm>
          <a:prstGeom prst="rect">
            <a:avLst/>
          </a:prstGeom>
          <a:noFill/>
        </p:spPr>
      </p:pic>
      <p:pic>
        <p:nvPicPr>
          <p:cNvPr id="8" name="Picture 5" descr="Z:\XZ.jpg"/>
          <p:cNvPicPr>
            <a:picLocks noChangeAspect="1" noChangeArrowheads="1"/>
          </p:cNvPicPr>
          <p:nvPr/>
        </p:nvPicPr>
        <p:blipFill>
          <a:blip r:embed="rId60" cstate="print"/>
          <a:srcRect/>
          <a:stretch>
            <a:fillRect/>
          </a:stretch>
        </p:blipFill>
        <p:spPr bwMode="auto">
          <a:xfrm>
            <a:off x="10480946" y="1066502"/>
            <a:ext cx="1248021" cy="1554480"/>
          </a:xfrm>
          <a:prstGeom prst="rect">
            <a:avLst/>
          </a:prstGeom>
          <a:noFill/>
        </p:spPr>
      </p:pic>
      <p:sp>
        <p:nvSpPr>
          <p:cNvPr id="118" name="Flowchart: Connector 117"/>
          <p:cNvSpPr>
            <a:spLocks/>
          </p:cNvSpPr>
          <p:nvPr/>
        </p:nvSpPr>
        <p:spPr>
          <a:xfrm>
            <a:off x="2086929" y="489128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5375546" y="990302"/>
            <a:ext cx="5562599" cy="1562059"/>
          </a:xfrm>
          <a:prstGeom prst="rect">
            <a:avLst/>
          </a:prstGeom>
        </p:spPr>
        <p:txBody>
          <a:bodyPr vert="horz" lIns="204929" tIns="102464" rIns="204929" bIns="102464" rtlCol="0" anchor="ctr">
            <a:normAutofit fontScale="90000" lnSpcReduction="10000"/>
          </a:bodyPr>
          <a:lstStyle/>
          <a:p>
            <a:pPr marL="0" marR="0" lvl="0" indent="0" algn="ctr" defTabSz="20492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Xiatian</a:t>
            </a:r>
            <a:r>
              <a:rPr kumimoji="0" lang="en-GB" sz="4400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Zhu</a:t>
            </a:r>
            <a:endParaRPr lang="en-GB" sz="4400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20492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Queen Mary, University of London</a:t>
            </a:r>
            <a:r>
              <a:rPr kumimoji="0" lang="en-GB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GB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xiatian.zhu@qmul.ac.uk</a:t>
            </a:r>
            <a:endParaRPr kumimoji="0" lang="en-GB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1" name="Title 1"/>
          <p:cNvSpPr txBox="1">
            <a:spLocks/>
          </p:cNvSpPr>
          <p:nvPr/>
        </p:nvSpPr>
        <p:spPr>
          <a:xfrm>
            <a:off x="11776346" y="990302"/>
            <a:ext cx="5334000" cy="1562059"/>
          </a:xfrm>
          <a:prstGeom prst="rect">
            <a:avLst/>
          </a:prstGeom>
        </p:spPr>
        <p:txBody>
          <a:bodyPr vert="horz" lIns="204929" tIns="102464" rIns="204929" bIns="102464" rtlCol="0" anchor="ctr">
            <a:normAutofit fontScale="90000" lnSpcReduction="10000"/>
          </a:bodyPr>
          <a:lstStyle/>
          <a:p>
            <a:pPr marL="0" marR="0" lvl="0" indent="0" algn="ctr" defTabSz="20492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Chen Change Loy </a:t>
            </a:r>
          </a:p>
          <a:p>
            <a:pPr marL="0" marR="0" lvl="0" indent="0" algn="ctr" defTabSz="20492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Chinese University of Hong Kong</a:t>
            </a:r>
          </a:p>
          <a:p>
            <a:pPr marL="0" marR="0" lvl="0" indent="0" algn="ctr" defTabSz="20492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900" dirty="0" smtClean="0">
                <a:latin typeface="+mj-lt"/>
                <a:ea typeface="+mj-ea"/>
                <a:cs typeface="+mj-cs"/>
              </a:rPr>
              <a:t>ccloy@ie.cuhk.edu.hk</a:t>
            </a:r>
            <a:endParaRPr kumimoji="0" lang="en-GB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18253346" y="1028443"/>
            <a:ext cx="5562599" cy="1562059"/>
          </a:xfrm>
          <a:prstGeom prst="rect">
            <a:avLst/>
          </a:prstGeom>
        </p:spPr>
        <p:txBody>
          <a:bodyPr vert="horz" lIns="204929" tIns="102464" rIns="204929" bIns="102464" rtlCol="0" anchor="ctr">
            <a:normAutofit fontScale="90000" lnSpcReduction="10000"/>
          </a:bodyPr>
          <a:lstStyle/>
          <a:p>
            <a:pPr marL="0" marR="0" lvl="0" indent="0" algn="ctr" defTabSz="20492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Shaogang</a:t>
            </a:r>
            <a:r>
              <a:rPr kumimoji="0" lang="en-GB" sz="4400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Gong</a:t>
            </a:r>
            <a:endParaRPr lang="en-GB" sz="4400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20492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Queen Mary, University of London</a:t>
            </a:r>
            <a:r>
              <a:rPr kumimoji="0" lang="en-GB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GB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sgg@eecs.qmul.ac.uk</a:t>
            </a:r>
            <a:endParaRPr kumimoji="0" lang="en-GB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4" name="Heptagon 73"/>
          <p:cNvSpPr>
            <a:spLocks noChangeAspect="1"/>
          </p:cNvSpPr>
          <p:nvPr/>
        </p:nvSpPr>
        <p:spPr>
          <a:xfrm>
            <a:off x="545149" y="3277996"/>
            <a:ext cx="365760" cy="365760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85" name="Flowchart: Connector 84"/>
          <p:cNvSpPr>
            <a:spLocks/>
          </p:cNvSpPr>
          <p:nvPr/>
        </p:nvSpPr>
        <p:spPr>
          <a:xfrm>
            <a:off x="2163129" y="489128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/>
          <p:cNvSpPr>
            <a:spLocks/>
          </p:cNvSpPr>
          <p:nvPr/>
        </p:nvSpPr>
        <p:spPr>
          <a:xfrm>
            <a:off x="2239329" y="489128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/>
          <p:cNvSpPr>
            <a:spLocks/>
          </p:cNvSpPr>
          <p:nvPr/>
        </p:nvSpPr>
        <p:spPr>
          <a:xfrm>
            <a:off x="3306129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/>
          <p:cNvSpPr>
            <a:spLocks/>
          </p:cNvSpPr>
          <p:nvPr/>
        </p:nvSpPr>
        <p:spPr>
          <a:xfrm>
            <a:off x="3382329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/>
          <p:cNvSpPr>
            <a:spLocks/>
          </p:cNvSpPr>
          <p:nvPr/>
        </p:nvSpPr>
        <p:spPr>
          <a:xfrm>
            <a:off x="3458529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Connector 107"/>
          <p:cNvSpPr>
            <a:spLocks/>
          </p:cNvSpPr>
          <p:nvPr/>
        </p:nvSpPr>
        <p:spPr>
          <a:xfrm>
            <a:off x="4525329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/>
          <p:cNvSpPr>
            <a:spLocks/>
          </p:cNvSpPr>
          <p:nvPr/>
        </p:nvSpPr>
        <p:spPr>
          <a:xfrm>
            <a:off x="4601529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/>
          <p:cNvSpPr>
            <a:spLocks/>
          </p:cNvSpPr>
          <p:nvPr/>
        </p:nvSpPr>
        <p:spPr>
          <a:xfrm>
            <a:off x="4677729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/>
          <p:cNvSpPr>
            <a:spLocks/>
          </p:cNvSpPr>
          <p:nvPr/>
        </p:nvSpPr>
        <p:spPr>
          <a:xfrm>
            <a:off x="5802441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/>
          <p:cNvSpPr>
            <a:spLocks/>
          </p:cNvSpPr>
          <p:nvPr/>
        </p:nvSpPr>
        <p:spPr>
          <a:xfrm>
            <a:off x="5878641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/>
          <p:cNvSpPr>
            <a:spLocks/>
          </p:cNvSpPr>
          <p:nvPr/>
        </p:nvSpPr>
        <p:spPr>
          <a:xfrm>
            <a:off x="5954841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Connector 118"/>
          <p:cNvSpPr>
            <a:spLocks/>
          </p:cNvSpPr>
          <p:nvPr/>
        </p:nvSpPr>
        <p:spPr>
          <a:xfrm>
            <a:off x="7021641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Connector 119"/>
          <p:cNvSpPr>
            <a:spLocks/>
          </p:cNvSpPr>
          <p:nvPr/>
        </p:nvSpPr>
        <p:spPr>
          <a:xfrm>
            <a:off x="7097841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120"/>
          <p:cNvSpPr>
            <a:spLocks/>
          </p:cNvSpPr>
          <p:nvPr/>
        </p:nvSpPr>
        <p:spPr>
          <a:xfrm>
            <a:off x="7174041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121"/>
          <p:cNvSpPr>
            <a:spLocks/>
          </p:cNvSpPr>
          <p:nvPr/>
        </p:nvSpPr>
        <p:spPr>
          <a:xfrm>
            <a:off x="8259129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lowchart: Connector 122"/>
          <p:cNvSpPr>
            <a:spLocks/>
          </p:cNvSpPr>
          <p:nvPr/>
        </p:nvSpPr>
        <p:spPr>
          <a:xfrm>
            <a:off x="8335329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Connector 123"/>
          <p:cNvSpPr>
            <a:spLocks/>
          </p:cNvSpPr>
          <p:nvPr/>
        </p:nvSpPr>
        <p:spPr>
          <a:xfrm>
            <a:off x="8411529" y="4889365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Connector 124"/>
          <p:cNvSpPr>
            <a:spLocks/>
          </p:cNvSpPr>
          <p:nvPr/>
        </p:nvSpPr>
        <p:spPr>
          <a:xfrm>
            <a:off x="849441" y="4892643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25"/>
          <p:cNvSpPr>
            <a:spLocks/>
          </p:cNvSpPr>
          <p:nvPr/>
        </p:nvSpPr>
        <p:spPr>
          <a:xfrm>
            <a:off x="925641" y="4892643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26"/>
          <p:cNvSpPr>
            <a:spLocks/>
          </p:cNvSpPr>
          <p:nvPr/>
        </p:nvSpPr>
        <p:spPr>
          <a:xfrm>
            <a:off x="1001841" y="4892643"/>
            <a:ext cx="18288" cy="1828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707709" y="5223351"/>
            <a:ext cx="792480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1088708" y="11902279"/>
            <a:ext cx="8641079" cy="511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000" b="1" dirty="0" smtClean="0">
                <a:solidFill>
                  <a:schemeClr val="tx1"/>
                </a:solidFill>
              </a:rPr>
              <a:t>Motivation</a:t>
            </a:r>
            <a:endParaRPr lang="en-GB" sz="3000" b="1" dirty="0">
              <a:solidFill>
                <a:schemeClr val="tx1"/>
              </a:solidFill>
            </a:endParaRPr>
          </a:p>
        </p:txBody>
      </p:sp>
      <p:sp>
        <p:nvSpPr>
          <p:cNvPr id="75" name="Heptagon 74"/>
          <p:cNvSpPr>
            <a:spLocks noChangeAspect="1"/>
          </p:cNvSpPr>
          <p:nvPr/>
        </p:nvSpPr>
        <p:spPr>
          <a:xfrm>
            <a:off x="545149" y="12001036"/>
            <a:ext cx="365760" cy="365760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2</a:t>
            </a:r>
            <a:endParaRPr lang="en-US" sz="3200" dirty="0"/>
          </a:p>
        </p:txBody>
      </p:sp>
      <p:pic>
        <p:nvPicPr>
          <p:cNvPr id="144" name="Picture 4" descr="Z:\Paper_work\Code\ICCV2013\utils\show_grid\Grid_ERC_160.jpg"/>
          <p:cNvPicPr>
            <a:picLocks noChangeAspect="1" noChangeArrowheads="1"/>
          </p:cNvPicPr>
          <p:nvPr/>
        </p:nvPicPr>
        <p:blipFill>
          <a:blip r:embed="rId61" cstate="print"/>
          <a:srcRect/>
          <a:stretch>
            <a:fillRect/>
          </a:stretch>
        </p:blipFill>
        <p:spPr bwMode="auto">
          <a:xfrm>
            <a:off x="531496" y="13504305"/>
            <a:ext cx="1950720" cy="1463040"/>
          </a:xfrm>
          <a:prstGeom prst="rect">
            <a:avLst/>
          </a:prstGeom>
          <a:noFill/>
        </p:spPr>
      </p:pic>
      <p:pic>
        <p:nvPicPr>
          <p:cNvPr id="145" name="Picture 6" descr="Z:\Paper_work\Code\ICCV2013\visualisation\ERC\optical_flow_view_160.jpeg"/>
          <p:cNvPicPr>
            <a:picLocks noChangeAspect="1" noChangeArrowheads="1"/>
          </p:cNvPicPr>
          <p:nvPr/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3701" y="13504305"/>
            <a:ext cx="1945291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Picture 8" descr="F:\Google Drive\Paper_work\ICCV2013\working_doc\fig\face\Event_Calendar.jpg"/>
          <p:cNvPicPr>
            <a:picLocks noChangeAspect="1" noChangeArrowheads="1"/>
          </p:cNvPicPr>
          <p:nvPr/>
        </p:nvPicPr>
        <p:blipFill>
          <a:blip r:embed="rId63" cstate="print"/>
          <a:srcRect/>
          <a:stretch>
            <a:fillRect/>
          </a:stretch>
        </p:blipFill>
        <p:spPr bwMode="auto">
          <a:xfrm>
            <a:off x="6989445" y="13687348"/>
            <a:ext cx="1554657" cy="11887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51" name="Picture 25"/>
          <p:cNvPicPr>
            <a:picLocks noChangeAspect="1" noChangeArrowheads="1"/>
          </p:cNvPicPr>
          <p:nvPr/>
        </p:nvPicPr>
        <p:blipFill>
          <a:blip r:embed="rId64" cstate="print"/>
          <a:srcRect/>
          <a:stretch>
            <a:fillRect/>
          </a:stretch>
        </p:blipFill>
        <p:spPr bwMode="auto">
          <a:xfrm>
            <a:off x="5037522" y="13684003"/>
            <a:ext cx="1856673" cy="11887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3" name="Picture 10" descr="C:\Users\Eddy\Desktop\3e42811cc2d26170a32e2fb7e4778d55.png"/>
          <p:cNvPicPr>
            <a:picLocks noChangeAspect="1" noChangeArrowheads="1"/>
          </p:cNvPicPr>
          <p:nvPr/>
        </p:nvPicPr>
        <p:blipFill>
          <a:blip r:embed="rId65" cstate="print"/>
          <a:srcRect/>
          <a:stretch>
            <a:fillRect/>
          </a:stretch>
        </p:blipFill>
        <p:spPr bwMode="auto">
          <a:xfrm>
            <a:off x="3350895" y="13687348"/>
            <a:ext cx="1592032" cy="11887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cxnSp>
        <p:nvCxnSpPr>
          <p:cNvPr id="159" name="Elbow Connector 158"/>
          <p:cNvCxnSpPr>
            <a:stCxn id="101" idx="0"/>
            <a:endCxn id="145" idx="0"/>
          </p:cNvCxnSpPr>
          <p:nvPr/>
        </p:nvCxnSpPr>
        <p:spPr>
          <a:xfrm rot="16200000" flipH="1" flipV="1">
            <a:off x="3438272" y="10962780"/>
            <a:ext cx="609600" cy="4473449"/>
          </a:xfrm>
          <a:prstGeom prst="bentConnector3">
            <a:avLst>
              <a:gd name="adj1" fmla="val -375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/>
        </p:nvSpPr>
        <p:spPr>
          <a:xfrm>
            <a:off x="10096563" y="14931231"/>
            <a:ext cx="8534400" cy="511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000" b="1" dirty="0" smtClean="0">
                <a:solidFill>
                  <a:schemeClr val="tx1"/>
                </a:solidFill>
              </a:rPr>
              <a:t>Structure-driven tag inference</a:t>
            </a:r>
            <a:endParaRPr lang="en-GB" sz="3000" b="1" dirty="0">
              <a:solidFill>
                <a:schemeClr val="tx1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55309" y="17864931"/>
            <a:ext cx="8182103" cy="20574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Non-trivial problem that requires joint learning to discover latent associations between heterogeneous multiple data sources:</a:t>
            </a:r>
          </a:p>
          <a:p>
            <a:endParaRPr lang="en-GB" sz="2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Heteroscedasticity</a:t>
            </a:r>
            <a:r>
              <a:rPr lang="en-GB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problem, e.g. very different representations 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Individual data sources can be inaccurate and incomplete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Non-visual data is not always available, nor synchronised with visual data</a:t>
            </a:r>
          </a:p>
          <a:p>
            <a:endParaRPr lang="en-GB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19364388" y="3717665"/>
            <a:ext cx="10058400" cy="489849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19861212" y="6703554"/>
            <a:ext cx="7437438" cy="511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000" b="1" dirty="0" smtClean="0">
                <a:solidFill>
                  <a:schemeClr val="tx1"/>
                </a:solidFill>
              </a:rPr>
              <a:t>Clustering evaluation</a:t>
            </a:r>
            <a:endParaRPr lang="en-GB" sz="3000" b="1" dirty="0">
              <a:solidFill>
                <a:srgbClr val="FF0000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9861212" y="10447935"/>
            <a:ext cx="9475788" cy="511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000" b="1" dirty="0" smtClean="0">
                <a:solidFill>
                  <a:schemeClr val="tx1"/>
                </a:solidFill>
              </a:rPr>
              <a:t>Tag inference evaluation</a:t>
            </a:r>
            <a:endParaRPr lang="en-GB" sz="3000" b="1" dirty="0">
              <a:solidFill>
                <a:srgbClr val="FF0000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19364388" y="15429240"/>
            <a:ext cx="10058400" cy="55059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19912012" y="15829756"/>
            <a:ext cx="9372600" cy="511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000" b="1" dirty="0" smtClean="0">
                <a:solidFill>
                  <a:schemeClr val="tx1"/>
                </a:solidFill>
              </a:rPr>
              <a:t>Semantic video synopsis</a:t>
            </a:r>
            <a:endParaRPr lang="en-GB" sz="3000" b="1" dirty="0">
              <a:solidFill>
                <a:schemeClr val="tx1"/>
              </a:solidFill>
            </a:endParaRPr>
          </a:p>
        </p:txBody>
      </p:sp>
      <p:sp>
        <p:nvSpPr>
          <p:cNvPr id="177" name="Right Arrow 176"/>
          <p:cNvSpPr/>
          <p:nvPr/>
        </p:nvSpPr>
        <p:spPr>
          <a:xfrm rot="2641089">
            <a:off x="1987052" y="15667822"/>
            <a:ext cx="914400" cy="28876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ight Arrow 177"/>
          <p:cNvSpPr/>
          <p:nvPr/>
        </p:nvSpPr>
        <p:spPr>
          <a:xfrm rot="8399160">
            <a:off x="3979696" y="15691041"/>
            <a:ext cx="914400" cy="28876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/>
          <p:cNvSpPr txBox="1"/>
          <p:nvPr/>
        </p:nvSpPr>
        <p:spPr>
          <a:xfrm>
            <a:off x="560309" y="16242645"/>
            <a:ext cx="4852986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Capture the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common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physical phenomenon, </a:t>
            </a: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thus  intrinsically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correlated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0" name="Heptagon 179"/>
          <p:cNvSpPr>
            <a:spLocks noChangeAspect="1"/>
          </p:cNvSpPr>
          <p:nvPr/>
        </p:nvSpPr>
        <p:spPr>
          <a:xfrm>
            <a:off x="9553003" y="3192520"/>
            <a:ext cx="365760" cy="365760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3</a:t>
            </a:r>
            <a:endParaRPr lang="en-US" sz="3200" dirty="0"/>
          </a:p>
        </p:txBody>
      </p:sp>
      <p:sp>
        <p:nvSpPr>
          <p:cNvPr id="182" name="Line Callout 2 181"/>
          <p:cNvSpPr/>
          <p:nvPr/>
        </p:nvSpPr>
        <p:spPr>
          <a:xfrm>
            <a:off x="6575109" y="5558631"/>
            <a:ext cx="2057400" cy="1066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754"/>
              <a:gd name="adj6" fmla="val -123049"/>
            </a:avLst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What content is meaningful?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02909" y="10359231"/>
            <a:ext cx="7696200" cy="14354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Contributions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GB" sz="2000" dirty="0" smtClean="0">
                <a:solidFill>
                  <a:schemeClr val="tx1"/>
                </a:solidFill>
              </a:rPr>
              <a:t> Generate semantic video synopsis by jointly learning heterogeneous</a:t>
            </a:r>
          </a:p>
          <a:p>
            <a:r>
              <a:rPr lang="en-GB" sz="2000" dirty="0" smtClean="0">
                <a:solidFill>
                  <a:schemeClr val="tx1"/>
                </a:solidFill>
              </a:rPr>
              <a:t>     data sources in an unsupervised manner</a:t>
            </a:r>
          </a:p>
          <a:p>
            <a:pPr>
              <a:buFont typeface="Wingdings" pitchFamily="2" charset="2"/>
              <a:buChar char="ü"/>
            </a:pPr>
            <a:r>
              <a:rPr lang="en-GB" sz="2000" dirty="0" smtClean="0">
                <a:solidFill>
                  <a:schemeClr val="tx1"/>
                </a:solidFill>
              </a:rPr>
              <a:t> Handle missing non-visual data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402908" y="8720931"/>
            <a:ext cx="8474391" cy="13946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Existing video synopsis methods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</a:p>
          <a:p>
            <a:pPr>
              <a:buSzPct val="100000"/>
              <a:buFontTx/>
              <a:buChar char="×"/>
            </a:pPr>
            <a:r>
              <a:rPr lang="en-US" sz="2000" b="1" dirty="0" smtClean="0">
                <a:solidFill>
                  <a:schemeClr val="tx1"/>
                </a:solidFill>
                <a:latin typeface="Bradley Hand ITC" pitchFamily="66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typically rely on visual cues alone, this is inherently unreliable</a:t>
            </a:r>
            <a:endParaRPr lang="en-US" sz="2000" b="1" dirty="0" smtClean="0">
              <a:solidFill>
                <a:schemeClr val="tx1"/>
              </a:solidFill>
              <a:latin typeface="Bradley Hand ITC" pitchFamily="66" charset="0"/>
            </a:endParaRPr>
          </a:p>
          <a:p>
            <a:pPr>
              <a:buSzPct val="100000"/>
              <a:buFontTx/>
              <a:buChar char="×"/>
            </a:pPr>
            <a:r>
              <a:rPr lang="en-US" sz="2000" b="1" dirty="0" smtClean="0">
                <a:solidFill>
                  <a:schemeClr val="tx1"/>
                </a:solidFill>
                <a:latin typeface="Bradley Hand ITC" pitchFamily="66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difficult to bridge the semantic gap between low-level visual features and</a:t>
            </a:r>
          </a:p>
          <a:p>
            <a:pPr>
              <a:buSzPct val="100000"/>
            </a:pPr>
            <a:r>
              <a:rPr lang="en-US" sz="2000" dirty="0" smtClean="0">
                <a:solidFill>
                  <a:schemeClr val="tx1"/>
                </a:solidFill>
              </a:rPr>
              <a:t>    high-level semantic content interpretation required for better </a:t>
            </a:r>
            <a:r>
              <a:rPr lang="en-US" sz="2000" dirty="0" err="1" smtClean="0">
                <a:solidFill>
                  <a:schemeClr val="tx1"/>
                </a:solidFill>
              </a:rPr>
              <a:t>summarisation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86" name="Heptagon 185"/>
          <p:cNvSpPr>
            <a:spLocks noChangeAspect="1"/>
          </p:cNvSpPr>
          <p:nvPr/>
        </p:nvSpPr>
        <p:spPr>
          <a:xfrm>
            <a:off x="9553003" y="15016220"/>
            <a:ext cx="365760" cy="365760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4</a:t>
            </a:r>
            <a:endParaRPr lang="en-US" sz="3200" dirty="0"/>
          </a:p>
        </p:txBody>
      </p:sp>
      <p:sp>
        <p:nvSpPr>
          <p:cNvPr id="92" name="Rounded Rectangle 91"/>
          <p:cNvSpPr/>
          <p:nvPr/>
        </p:nvSpPr>
        <p:spPr>
          <a:xfrm>
            <a:off x="9551987" y="15540830"/>
            <a:ext cx="4648200" cy="4709320"/>
          </a:xfrm>
          <a:prstGeom prst="roundRect">
            <a:avLst>
              <a:gd name="adj" fmla="val 7428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4366811" y="8335803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800" dirty="0" smtClean="0"/>
              <a:t> </a:t>
            </a:r>
            <a:r>
              <a:rPr lang="en-US" sz="1800" b="1" dirty="0" smtClean="0"/>
              <a:t>Joint </a:t>
            </a:r>
            <a:r>
              <a:rPr lang="en-US" sz="1800" b="1" dirty="0" err="1" smtClean="0"/>
              <a:t>optimisation</a:t>
            </a:r>
            <a:r>
              <a:rPr lang="en-US" sz="1800" b="1" dirty="0" smtClean="0"/>
              <a:t> </a:t>
            </a:r>
            <a:r>
              <a:rPr lang="en-US" sz="1800" dirty="0" smtClean="0"/>
              <a:t>of individual</a:t>
            </a:r>
          </a:p>
          <a:p>
            <a:r>
              <a:rPr lang="en-US" sz="1800" dirty="0" smtClean="0"/>
              <a:t>    information gain</a:t>
            </a:r>
            <a:endParaRPr lang="en-US" sz="1800" dirty="0"/>
          </a:p>
        </p:txBody>
      </p:sp>
      <p:sp>
        <p:nvSpPr>
          <p:cNvPr id="100" name="TextBox 99"/>
          <p:cNvSpPr txBox="1"/>
          <p:nvPr/>
        </p:nvSpPr>
        <p:spPr>
          <a:xfrm>
            <a:off x="14366811" y="9018002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800" dirty="0" smtClean="0"/>
              <a:t> </a:t>
            </a:r>
            <a:r>
              <a:rPr lang="en-US" sz="1800" b="1" dirty="0" smtClean="0"/>
              <a:t>Isolate</a:t>
            </a:r>
            <a:r>
              <a:rPr lang="en-US" sz="1800" dirty="0" smtClean="0"/>
              <a:t> </a:t>
            </a:r>
            <a:r>
              <a:rPr lang="en-US" sz="1800" b="1" dirty="0" smtClean="0"/>
              <a:t>different characteristics</a:t>
            </a:r>
            <a:r>
              <a:rPr lang="en-US" sz="1800" dirty="0" smtClean="0"/>
              <a:t> of </a:t>
            </a:r>
          </a:p>
          <a:p>
            <a:r>
              <a:rPr lang="en-US" sz="1800" dirty="0" smtClean="0"/>
              <a:t>     different sources</a:t>
            </a:r>
            <a:endParaRPr lang="en-US" sz="1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4366811" y="97002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800" dirty="0" smtClean="0"/>
              <a:t> </a:t>
            </a:r>
            <a:r>
              <a:rPr lang="en-US" sz="1800" b="1" dirty="0" smtClean="0"/>
              <a:t>Accommodate</a:t>
            </a:r>
            <a:r>
              <a:rPr lang="en-US" sz="1800" dirty="0" smtClean="0"/>
              <a:t> </a:t>
            </a:r>
            <a:r>
              <a:rPr lang="en-US" sz="1800" b="1" dirty="0" smtClean="0"/>
              <a:t>partial</a:t>
            </a:r>
            <a:r>
              <a:rPr lang="en-US" sz="1800" dirty="0" smtClean="0"/>
              <a:t> or completely</a:t>
            </a:r>
          </a:p>
          <a:p>
            <a:r>
              <a:rPr lang="en-US" sz="1800" dirty="0" smtClean="0"/>
              <a:t>     </a:t>
            </a:r>
            <a:r>
              <a:rPr lang="en-US" sz="1800" b="1" dirty="0" smtClean="0"/>
              <a:t>missing </a:t>
            </a:r>
            <a:r>
              <a:rPr lang="en-US" sz="1800" dirty="0" smtClean="0"/>
              <a:t>non-visual data</a:t>
            </a:r>
            <a:endParaRPr lang="en-US" sz="1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4268450" y="3806031"/>
            <a:ext cx="433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</a:rPr>
              <a:t>Step (a)</a:t>
            </a:r>
            <a:r>
              <a:rPr lang="en-US" sz="1800" b="1" dirty="0" smtClean="0"/>
              <a:t>:</a:t>
            </a:r>
            <a:r>
              <a:rPr lang="en-US" sz="1800" b="1" dirty="0" smtClean="0">
                <a:solidFill>
                  <a:srgbClr val="C00000"/>
                </a:solidFill>
              </a:rPr>
              <a:t> </a:t>
            </a:r>
            <a:r>
              <a:rPr lang="en-US" sz="1800" b="1" dirty="0" smtClean="0"/>
              <a:t>Constrained Clustering Forest </a:t>
            </a:r>
          </a:p>
          <a:p>
            <a:r>
              <a:rPr lang="en-US" sz="1800" b="1" dirty="0" smtClean="0"/>
              <a:t>                (CC-Forest)</a:t>
            </a:r>
            <a:endParaRPr lang="en-US" sz="18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14379511" y="558299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where</a:t>
            </a:r>
            <a:endParaRPr lang="en-US" sz="18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5787687" y="601583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: the total information gain </a:t>
            </a:r>
            <a:endParaRPr lang="en-US" sz="18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5776511" y="6349920"/>
            <a:ext cx="271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:  gain in individual sources </a:t>
            </a:r>
            <a:endParaRPr lang="en-US" sz="18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5776511" y="6684009"/>
            <a:ext cx="271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:  inherent source impurity </a:t>
            </a:r>
            <a:endParaRPr lang="en-US" sz="1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5776511" y="7018099"/>
            <a:ext cx="237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:  source weights, with </a:t>
            </a:r>
            <a:endParaRPr lang="en-US" sz="1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4366811" y="7984331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</a:rPr>
              <a:t>Merits of the proposed CC-Forest: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9551987" y="8266793"/>
            <a:ext cx="4648200" cy="2128157"/>
          </a:xfrm>
          <a:prstGeom prst="roundRect">
            <a:avLst>
              <a:gd name="adj" fmla="val 742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9628187" y="829366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Handle missing non-visual data</a:t>
            </a:r>
            <a:endParaRPr lang="en-US" sz="1600" b="1" dirty="0"/>
          </a:p>
        </p:txBody>
      </p:sp>
      <p:sp>
        <p:nvSpPr>
          <p:cNvPr id="148" name="TextBox 147"/>
          <p:cNvSpPr txBox="1"/>
          <p:nvPr/>
        </p:nvSpPr>
        <p:spPr>
          <a:xfrm>
            <a:off x="9628187" y="8662613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An adaptive source weighting 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Reweight the  -</a:t>
            </a:r>
            <a:r>
              <a:rPr lang="en-US" sz="1800" dirty="0" err="1" smtClean="0"/>
              <a:t>th</a:t>
            </a:r>
            <a:r>
              <a:rPr lang="en-US" sz="1800" dirty="0" smtClean="0"/>
              <a:t> non-visual source as:</a:t>
            </a:r>
          </a:p>
          <a:p>
            <a:pPr marL="342900" indent="-342900"/>
            <a:r>
              <a:rPr lang="en-US" sz="1800" dirty="0" smtClean="0"/>
              <a:t>                             with      the missing ratio  </a:t>
            </a:r>
            <a:endParaRPr lang="en-US" sz="1800" dirty="0"/>
          </a:p>
        </p:txBody>
      </p:sp>
      <p:sp>
        <p:nvSpPr>
          <p:cNvPr id="149" name="TextBox 148"/>
          <p:cNvSpPr txBox="1"/>
          <p:nvPr/>
        </p:nvSpPr>
        <p:spPr>
          <a:xfrm>
            <a:off x="9628187" y="9577012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800" dirty="0" err="1" smtClean="0"/>
              <a:t>Renormalise</a:t>
            </a:r>
            <a:r>
              <a:rPr lang="en-US" sz="1800" dirty="0" smtClean="0"/>
              <a:t> all source weights to ensure:</a:t>
            </a:r>
          </a:p>
          <a:p>
            <a:pPr marL="342900" indent="-342900">
              <a:buFont typeface="+mj-lt"/>
              <a:buAutoNum type="arabicPeriod" startAt="2"/>
            </a:pPr>
            <a:endParaRPr lang="en-US" sz="1800" dirty="0" smtClean="0"/>
          </a:p>
        </p:txBody>
      </p:sp>
      <p:sp>
        <p:nvSpPr>
          <p:cNvPr id="152" name="TextBox 151"/>
          <p:cNvSpPr txBox="1"/>
          <p:nvPr/>
        </p:nvSpPr>
        <p:spPr>
          <a:xfrm>
            <a:off x="14266862" y="15540831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Infer non-visual tag of a test sample</a:t>
            </a:r>
            <a:r>
              <a:rPr lang="en-US" sz="1800" b="1" dirty="0" smtClean="0"/>
              <a:t> </a:t>
            </a:r>
            <a:endParaRPr lang="en-US" sz="1800" b="1" dirty="0"/>
          </a:p>
        </p:txBody>
      </p:sp>
      <p:sp>
        <p:nvSpPr>
          <p:cNvPr id="154" name="TextBox 153"/>
          <p:cNvSpPr txBox="1"/>
          <p:nvPr/>
        </p:nvSpPr>
        <p:spPr>
          <a:xfrm>
            <a:off x="14266862" y="15986364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Step (a)</a:t>
            </a:r>
            <a:r>
              <a:rPr lang="en-US" sz="2000" b="1" dirty="0" smtClean="0"/>
              <a:t>: trace the target leaf of tree</a:t>
            </a:r>
          </a:p>
          <a:p>
            <a:r>
              <a:rPr lang="en-US" sz="2000" b="1" dirty="0" smtClean="0"/>
              <a:t>                </a:t>
            </a:r>
            <a:r>
              <a:rPr lang="en-US" sz="2000" dirty="0" smtClean="0"/>
              <a:t>- search for the leaf of each tree</a:t>
            </a:r>
          </a:p>
          <a:p>
            <a:r>
              <a:rPr lang="en-US" sz="2000" b="1" dirty="0" smtClean="0"/>
              <a:t>                         </a:t>
            </a:r>
            <a:r>
              <a:rPr lang="en-US" sz="2000" dirty="0" smtClean="0"/>
              <a:t>falls into</a:t>
            </a:r>
            <a:endParaRPr lang="en-US" sz="2000" b="1" dirty="0" smtClean="0"/>
          </a:p>
          <a:p>
            <a:r>
              <a:rPr lang="en-US" sz="2000" b="1" dirty="0" smtClean="0"/>
              <a:t> </a:t>
            </a:r>
            <a:endParaRPr lang="en-US" sz="1800" b="1" dirty="0"/>
          </a:p>
        </p:txBody>
      </p:sp>
      <p:sp>
        <p:nvSpPr>
          <p:cNvPr id="155" name="TextBox 154"/>
          <p:cNvSpPr txBox="1"/>
          <p:nvPr/>
        </p:nvSpPr>
        <p:spPr>
          <a:xfrm>
            <a:off x="14266862" y="16954639"/>
            <a:ext cx="449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Step (b)</a:t>
            </a:r>
            <a:r>
              <a:rPr lang="en-US" sz="2000" b="1" dirty="0" smtClean="0"/>
              <a:t>: retrieve leaf level clusters</a:t>
            </a:r>
          </a:p>
          <a:p>
            <a:r>
              <a:rPr lang="en-US" sz="2000" b="1" dirty="0" smtClean="0"/>
              <a:t>                </a:t>
            </a:r>
            <a:r>
              <a:rPr lang="en-US" sz="2000" dirty="0" smtClean="0"/>
              <a:t>- derived from training samples</a:t>
            </a:r>
          </a:p>
          <a:p>
            <a:r>
              <a:rPr lang="en-US" sz="2000" b="1" dirty="0" smtClean="0"/>
              <a:t>                   </a:t>
            </a:r>
            <a:r>
              <a:rPr lang="en-US" sz="2000" dirty="0" smtClean="0"/>
              <a:t>sharing the same leaf node</a:t>
            </a:r>
          </a:p>
          <a:p>
            <a:r>
              <a:rPr lang="en-US" sz="2000" b="1" dirty="0" smtClean="0"/>
              <a:t>                </a:t>
            </a:r>
            <a:r>
              <a:rPr lang="en-US" sz="2000" dirty="0" smtClean="0"/>
              <a:t>- search for nearest clusters</a:t>
            </a:r>
          </a:p>
          <a:p>
            <a:r>
              <a:rPr lang="en-US" sz="2000" dirty="0" smtClean="0"/>
              <a:t>                   whose tag distribution is used</a:t>
            </a:r>
          </a:p>
          <a:p>
            <a:r>
              <a:rPr lang="en-US" sz="2000" dirty="0" smtClean="0"/>
              <a:t>                   as tree-level prediction</a:t>
            </a:r>
            <a:endParaRPr lang="en-US" sz="1800" dirty="0"/>
          </a:p>
        </p:txBody>
      </p:sp>
      <p:sp>
        <p:nvSpPr>
          <p:cNvPr id="156" name="TextBox 155"/>
          <p:cNvSpPr txBox="1"/>
          <p:nvPr/>
        </p:nvSpPr>
        <p:spPr>
          <a:xfrm>
            <a:off x="14266862" y="18871545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Step (c)</a:t>
            </a:r>
            <a:r>
              <a:rPr lang="en-US" sz="2000" b="1" dirty="0" smtClean="0"/>
              <a:t>: average tree-level predictions</a:t>
            </a:r>
          </a:p>
          <a:p>
            <a:r>
              <a:rPr lang="en-US" sz="2000" b="1" dirty="0" smtClean="0"/>
              <a:t>                </a:t>
            </a:r>
            <a:r>
              <a:rPr lang="en-US" sz="2000" dirty="0" smtClean="0"/>
              <a:t>- yield a smooth prediction</a:t>
            </a:r>
            <a:endParaRPr lang="en-US" sz="1800" dirty="0"/>
          </a:p>
        </p:txBody>
      </p:sp>
      <p:sp>
        <p:nvSpPr>
          <p:cNvPr id="157" name="Rectangle 156"/>
          <p:cNvSpPr/>
          <p:nvPr/>
        </p:nvSpPr>
        <p:spPr>
          <a:xfrm>
            <a:off x="19861212" y="3028156"/>
            <a:ext cx="1837645" cy="511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000" b="1" dirty="0" smtClean="0">
                <a:solidFill>
                  <a:schemeClr val="tx1"/>
                </a:solidFill>
              </a:rPr>
              <a:t>Datasets</a:t>
            </a:r>
            <a:endParaRPr lang="en-GB" sz="3000" b="1" dirty="0">
              <a:solidFill>
                <a:schemeClr val="tx1"/>
              </a:solidFill>
            </a:endParaRPr>
          </a:p>
        </p:txBody>
      </p:sp>
      <p:pic>
        <p:nvPicPr>
          <p:cNvPr id="1048" name="Picture 24" descr="F:\Dropbox\Paper_work\ICCV_2013_accepted\presentation\images\TISI.png"/>
          <p:cNvPicPr>
            <a:picLocks noChangeAspect="1" noChangeArrowheads="1"/>
          </p:cNvPicPr>
          <p:nvPr/>
        </p:nvPicPr>
        <p:blipFill>
          <a:blip r:embed="rId66" cstate="print"/>
          <a:srcRect/>
          <a:stretch>
            <a:fillRect/>
          </a:stretch>
        </p:blipFill>
        <p:spPr bwMode="auto">
          <a:xfrm>
            <a:off x="22480587" y="3601799"/>
            <a:ext cx="2946148" cy="1676400"/>
          </a:xfrm>
          <a:prstGeom prst="rect">
            <a:avLst/>
          </a:prstGeom>
          <a:noFill/>
        </p:spPr>
      </p:pic>
      <p:sp>
        <p:nvSpPr>
          <p:cNvPr id="158" name="TextBox 157"/>
          <p:cNvSpPr txBox="1"/>
          <p:nvPr/>
        </p:nvSpPr>
        <p:spPr>
          <a:xfrm>
            <a:off x="19508787" y="3513931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Two datasets collected from publicly available webcams: </a:t>
            </a:r>
            <a:r>
              <a:rPr lang="en-US" sz="1800" dirty="0" err="1" smtClean="0"/>
              <a:t>TIme</a:t>
            </a:r>
            <a:r>
              <a:rPr lang="en-US" sz="1800" dirty="0" smtClean="0"/>
              <a:t> Square Intersection (</a:t>
            </a:r>
            <a:r>
              <a:rPr lang="en-US" sz="1800" b="1" dirty="0" smtClean="0"/>
              <a:t>TISI</a:t>
            </a:r>
            <a:r>
              <a:rPr lang="en-US" sz="1800" dirty="0" smtClean="0"/>
              <a:t>) and Educational Resource Centre (</a:t>
            </a:r>
            <a:r>
              <a:rPr lang="en-US" sz="1800" b="1" dirty="0" err="1" smtClean="0"/>
              <a:t>ERCe</a:t>
            </a:r>
            <a:r>
              <a:rPr lang="en-US" sz="1800" dirty="0" smtClean="0"/>
              <a:t>) dataset</a:t>
            </a:r>
            <a:endParaRPr lang="en-US" sz="1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7281187" y="320913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ERCe</a:t>
            </a:r>
            <a:endParaRPr lang="en-US" sz="1800" dirty="0"/>
          </a:p>
        </p:txBody>
      </p:sp>
      <p:sp>
        <p:nvSpPr>
          <p:cNvPr id="185" name="TextBox 184"/>
          <p:cNvSpPr txBox="1"/>
          <p:nvPr/>
        </p:nvSpPr>
        <p:spPr>
          <a:xfrm>
            <a:off x="23699787" y="320913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TISI</a:t>
            </a:r>
            <a:endParaRPr lang="en-US" sz="1800" dirty="0"/>
          </a:p>
        </p:txBody>
      </p:sp>
      <p:sp>
        <p:nvSpPr>
          <p:cNvPr id="187" name="TextBox 186"/>
          <p:cNvSpPr txBox="1"/>
          <p:nvPr/>
        </p:nvSpPr>
        <p:spPr>
          <a:xfrm>
            <a:off x="19508787" y="5486201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Non-visual auxiliary data:</a:t>
            </a:r>
          </a:p>
          <a:p>
            <a:r>
              <a:rPr lang="en-US" sz="1800" dirty="0" smtClean="0"/>
              <a:t>TISI: weather, traffic speed</a:t>
            </a:r>
          </a:p>
          <a:p>
            <a:r>
              <a:rPr lang="en-US" sz="1800" dirty="0" err="1" smtClean="0"/>
              <a:t>ERCe</a:t>
            </a:r>
            <a:r>
              <a:rPr lang="en-US" sz="1800" dirty="0" smtClean="0"/>
              <a:t>: campus event calendar</a:t>
            </a:r>
            <a:endParaRPr lang="en-US" sz="1800" dirty="0"/>
          </a:p>
        </p:txBody>
      </p:sp>
      <p:pic>
        <p:nvPicPr>
          <p:cNvPr id="189" name="Picture 10" descr="C:\Users\Eddy\Desktop\3e42811cc2d26170a32e2fb7e4778d55.png"/>
          <p:cNvPicPr>
            <a:picLocks noChangeAspect="1" noChangeArrowheads="1"/>
          </p:cNvPicPr>
          <p:nvPr/>
        </p:nvPicPr>
        <p:blipFill>
          <a:blip r:embed="rId65" cstate="print"/>
          <a:srcRect/>
          <a:stretch>
            <a:fillRect/>
          </a:stretch>
        </p:blipFill>
        <p:spPr bwMode="auto">
          <a:xfrm>
            <a:off x="22861587" y="5418931"/>
            <a:ext cx="979712" cy="7315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90" name="TextBox 189"/>
          <p:cNvSpPr txBox="1"/>
          <p:nvPr/>
        </p:nvSpPr>
        <p:spPr>
          <a:xfrm>
            <a:off x="22880636" y="6134543"/>
            <a:ext cx="104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Weather</a:t>
            </a:r>
            <a:endParaRPr lang="en-US" sz="1800" dirty="0"/>
          </a:p>
        </p:txBody>
      </p:sp>
      <p:pic>
        <p:nvPicPr>
          <p:cNvPr id="1049" name="Picture 25" descr="F:\Dropbox\Paper_work\ICCV_2013_accepted\presentation\images\traffic condition.png"/>
          <p:cNvPicPr>
            <a:picLocks noChangeAspect="1" noChangeArrowheads="1"/>
          </p:cNvPicPr>
          <p:nvPr/>
        </p:nvPicPr>
        <p:blipFill>
          <a:blip r:embed="rId67" cstate="print"/>
          <a:srcRect/>
          <a:stretch>
            <a:fillRect/>
          </a:stretch>
        </p:blipFill>
        <p:spPr bwMode="auto">
          <a:xfrm>
            <a:off x="24156987" y="5418931"/>
            <a:ext cx="1098400" cy="731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91" name="TextBox 190"/>
          <p:cNvSpPr txBox="1"/>
          <p:nvPr/>
        </p:nvSpPr>
        <p:spPr>
          <a:xfrm>
            <a:off x="24004587" y="612287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Traffic speed</a:t>
            </a:r>
            <a:endParaRPr lang="en-US" sz="1800" dirty="0"/>
          </a:p>
        </p:txBody>
      </p:sp>
      <p:sp>
        <p:nvSpPr>
          <p:cNvPr id="192" name="TextBox 191"/>
          <p:cNvSpPr txBox="1"/>
          <p:nvPr/>
        </p:nvSpPr>
        <p:spPr>
          <a:xfrm>
            <a:off x="25909587" y="613454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Event calendar</a:t>
            </a:r>
            <a:endParaRPr lang="en-US" sz="1800" dirty="0"/>
          </a:p>
        </p:txBody>
      </p:sp>
      <p:pic>
        <p:nvPicPr>
          <p:cNvPr id="1050" name="Picture 26" descr="F:\Dropbox\Paper_work\ICCV_2013_accepted\presentation\images\calendar.png"/>
          <p:cNvPicPr>
            <a:picLocks noChangeAspect="1" noChangeArrowheads="1"/>
          </p:cNvPicPr>
          <p:nvPr/>
        </p:nvPicPr>
        <p:blipFill>
          <a:blip r:embed="rId68" cstate="print"/>
          <a:srcRect/>
          <a:stretch>
            <a:fillRect/>
          </a:stretch>
        </p:blipFill>
        <p:spPr bwMode="auto">
          <a:xfrm>
            <a:off x="25985787" y="5418931"/>
            <a:ext cx="1372011" cy="731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93" name="Rounded Rectangle 192"/>
          <p:cNvSpPr/>
          <p:nvPr/>
        </p:nvSpPr>
        <p:spPr>
          <a:xfrm>
            <a:off x="19405599" y="5342731"/>
            <a:ext cx="10190616" cy="121920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ounded Rectangle 193"/>
          <p:cNvSpPr/>
          <p:nvPr/>
        </p:nvSpPr>
        <p:spPr>
          <a:xfrm>
            <a:off x="25871487" y="3209131"/>
            <a:ext cx="3543300" cy="3276600"/>
          </a:xfrm>
          <a:prstGeom prst="roundRect">
            <a:avLst>
              <a:gd name="adj" fmla="val 7132"/>
            </a:avLst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ounded Rectangle 194"/>
          <p:cNvSpPr/>
          <p:nvPr/>
        </p:nvSpPr>
        <p:spPr>
          <a:xfrm>
            <a:off x="22404387" y="3209131"/>
            <a:ext cx="3124200" cy="3276600"/>
          </a:xfrm>
          <a:prstGeom prst="roundRect">
            <a:avLst>
              <a:gd name="adj" fmla="val 5935"/>
            </a:avLst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7" name="Table 1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60108495"/>
              </p:ext>
            </p:extLst>
          </p:nvPr>
        </p:nvGraphicFramePr>
        <p:xfrm>
          <a:off x="19251612" y="7574756"/>
          <a:ext cx="555148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971"/>
                <a:gridCol w="1295347"/>
                <a:gridCol w="1110298"/>
                <a:gridCol w="1387872"/>
              </a:tblGrid>
              <a:tr h="2113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Dataset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TISI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ERCe</a:t>
                      </a:r>
                      <a:endParaRPr lang="en-US" sz="1400" dirty="0"/>
                    </a:p>
                  </a:txBody>
                  <a:tcPr/>
                </a:tc>
              </a:tr>
              <a:tr h="140905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Method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traffic speed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weather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event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4090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VO-Forest [1]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0.8675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1.0676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0.0616</a:t>
                      </a:r>
                      <a:endParaRPr lang="en-US" sz="1400" dirty="0"/>
                    </a:p>
                  </a:txBody>
                  <a:tcPr/>
                </a:tc>
              </a:tr>
              <a:tr h="14090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VNV-</a:t>
                      </a:r>
                      <a:r>
                        <a:rPr lang="en-US" sz="1400" dirty="0" err="1" smtClean="0"/>
                        <a:t>Kmeans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0.9197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1.4994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1.2519</a:t>
                      </a:r>
                      <a:endParaRPr lang="en-US" sz="1400" dirty="0"/>
                    </a:p>
                  </a:txBody>
                  <a:tcPr/>
                </a:tc>
              </a:tr>
              <a:tr h="14090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VNV-AASC [2]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0.7217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0.7039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0.0691</a:t>
                      </a:r>
                      <a:endParaRPr lang="en-US" sz="1400" dirty="0"/>
                    </a:p>
                  </a:txBody>
                  <a:tcPr/>
                </a:tc>
              </a:tr>
              <a:tr h="14090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VNV-CC-Forest*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0.7262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0.6071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0.0024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14090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VPNV10-CC-Forest*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0.7190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0.6261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0.0024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140905"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VPNV20-CC-Forest*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0.7283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0.6497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0.0090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9" name="TextBox 198"/>
          <p:cNvSpPr txBox="1"/>
          <p:nvPr/>
        </p:nvSpPr>
        <p:spPr>
          <a:xfrm>
            <a:off x="19126200" y="7185402"/>
            <a:ext cx="580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Table 1. </a:t>
            </a:r>
            <a:r>
              <a:rPr lang="en-US" sz="1600" dirty="0" smtClean="0"/>
              <a:t>Mean entropy of cluster NV tag distribution </a:t>
            </a:r>
            <a:r>
              <a:rPr lang="en-US" sz="1600" b="1" dirty="0" smtClean="0">
                <a:solidFill>
                  <a:srgbClr val="C00000"/>
                </a:solidFill>
              </a:rPr>
              <a:t>(Red: the best)</a:t>
            </a:r>
            <a:endParaRPr lang="en-US" sz="1600" b="1" dirty="0"/>
          </a:p>
        </p:txBody>
      </p:sp>
      <p:sp>
        <p:nvSpPr>
          <p:cNvPr id="200" name="Heptagon 199"/>
          <p:cNvSpPr>
            <a:spLocks noChangeAspect="1"/>
          </p:cNvSpPr>
          <p:nvPr/>
        </p:nvSpPr>
        <p:spPr>
          <a:xfrm>
            <a:off x="19393852" y="3113145"/>
            <a:ext cx="365760" cy="365760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5</a:t>
            </a:r>
            <a:endParaRPr lang="en-US" sz="3200" dirty="0"/>
          </a:p>
        </p:txBody>
      </p:sp>
      <p:sp>
        <p:nvSpPr>
          <p:cNvPr id="201" name="Heptagon 200"/>
          <p:cNvSpPr>
            <a:spLocks noChangeAspect="1"/>
          </p:cNvSpPr>
          <p:nvPr/>
        </p:nvSpPr>
        <p:spPr>
          <a:xfrm>
            <a:off x="19393852" y="6788543"/>
            <a:ext cx="365760" cy="365760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202" name="Heptagon 201"/>
          <p:cNvSpPr>
            <a:spLocks noChangeAspect="1"/>
          </p:cNvSpPr>
          <p:nvPr/>
        </p:nvSpPr>
        <p:spPr>
          <a:xfrm>
            <a:off x="19393852" y="10532924"/>
            <a:ext cx="365760" cy="365760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7</a:t>
            </a:r>
            <a:endParaRPr lang="en-US" sz="3200" dirty="0"/>
          </a:p>
        </p:txBody>
      </p:sp>
      <p:sp>
        <p:nvSpPr>
          <p:cNvPr id="203" name="TextBox 202"/>
          <p:cNvSpPr txBox="1"/>
          <p:nvPr/>
        </p:nvSpPr>
        <p:spPr>
          <a:xfrm>
            <a:off x="27509787" y="5342731"/>
            <a:ext cx="190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sz="1100" dirty="0" smtClean="0"/>
              <a:t>Student Orientation, </a:t>
            </a:r>
          </a:p>
          <a:p>
            <a:pPr marL="228600" indent="-228600">
              <a:buAutoNum type="arabicParenBoth"/>
            </a:pPr>
            <a:r>
              <a:rPr lang="en-US" sz="1100" dirty="0" smtClean="0"/>
              <a:t>Career Fair, </a:t>
            </a:r>
          </a:p>
          <a:p>
            <a:pPr marL="228600" indent="-228600">
              <a:buAutoNum type="arabicParenBoth"/>
            </a:pPr>
            <a:r>
              <a:rPr lang="en-US" sz="1100" dirty="0" smtClean="0"/>
              <a:t>Cleaning, </a:t>
            </a:r>
          </a:p>
          <a:p>
            <a:pPr marL="228600" indent="-228600">
              <a:buAutoNum type="arabicParenBoth"/>
            </a:pPr>
            <a:r>
              <a:rPr lang="en-US" sz="1100" dirty="0" smtClean="0"/>
              <a:t>Group Studying,</a:t>
            </a:r>
          </a:p>
          <a:p>
            <a:pPr marL="228600" indent="-228600">
              <a:buAutoNum type="arabicParenBoth"/>
            </a:pPr>
            <a:r>
              <a:rPr lang="en-US" sz="1100" dirty="0" smtClean="0"/>
              <a:t> Gun Forum, </a:t>
            </a:r>
          </a:p>
          <a:p>
            <a:pPr marL="228600" indent="-228600">
              <a:buAutoNum type="arabicParenBoth"/>
            </a:pPr>
            <a:r>
              <a:rPr lang="en-US" sz="1100" dirty="0" smtClean="0"/>
              <a:t>Scholarship Competition.</a:t>
            </a:r>
            <a:endParaRPr lang="en-US" sz="1100" dirty="0"/>
          </a:p>
        </p:txBody>
      </p:sp>
      <p:pic>
        <p:nvPicPr>
          <p:cNvPr id="1052" name="Picture 28" descr="F:\Dropbox\Paper_work\ICCV_2013_accepted\presentation\images\ERCe.png"/>
          <p:cNvPicPr>
            <a:picLocks noChangeAspect="1" noChangeArrowheads="1"/>
          </p:cNvPicPr>
          <p:nvPr/>
        </p:nvPicPr>
        <p:blipFill>
          <a:blip r:embed="rId69" cstate="print"/>
          <a:srcRect/>
          <a:stretch>
            <a:fillRect/>
          </a:stretch>
        </p:blipFill>
        <p:spPr bwMode="auto">
          <a:xfrm>
            <a:off x="25947687" y="3566905"/>
            <a:ext cx="3375660" cy="1691367"/>
          </a:xfrm>
          <a:prstGeom prst="rect">
            <a:avLst/>
          </a:prstGeom>
          <a:noFill/>
        </p:spPr>
      </p:pic>
      <p:graphicFrame>
        <p:nvGraphicFramePr>
          <p:cNvPr id="205" name="Table 204"/>
          <p:cNvGraphicFramePr>
            <a:graphicFrameLocks noGrp="1"/>
          </p:cNvGraphicFramePr>
          <p:nvPr/>
        </p:nvGraphicFramePr>
        <p:xfrm>
          <a:off x="19251612" y="11341821"/>
          <a:ext cx="579119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613"/>
                <a:gridCol w="798787"/>
                <a:gridCol w="732221"/>
                <a:gridCol w="732221"/>
                <a:gridCol w="741731"/>
                <a:gridCol w="827313"/>
                <a:gridCol w="827313"/>
              </a:tblGrid>
              <a:tr h="19416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VO-Forest [1]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VNV-</a:t>
                      </a:r>
                      <a:r>
                        <a:rPr lang="en-US" sz="1200" dirty="0" err="1" smtClean="0"/>
                        <a:t>Kmeans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VNV-AASC [2]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VNV-CC-Forest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VPNV10-CC-Forest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VPNV20-CC-Forest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696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traffic speed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27.62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35.77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37.99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38.05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1696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weather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50.65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43.14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44.37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61.05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55.99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54.97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6" name="TextBox 205"/>
          <p:cNvSpPr txBox="1"/>
          <p:nvPr/>
        </p:nvSpPr>
        <p:spPr>
          <a:xfrm>
            <a:off x="19265900" y="10955935"/>
            <a:ext cx="576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Table 2.  TISI: </a:t>
            </a:r>
            <a:r>
              <a:rPr lang="en-US" sz="1600" dirty="0" smtClean="0"/>
              <a:t>tag inference accuracy comparison </a:t>
            </a:r>
            <a:r>
              <a:rPr lang="en-US" sz="1600" b="1" dirty="0" smtClean="0">
                <a:solidFill>
                  <a:srgbClr val="C00000"/>
                </a:solidFill>
              </a:rPr>
              <a:t>(Red: the best)</a:t>
            </a:r>
            <a:endParaRPr lang="en-US" sz="1600" dirty="0" smtClean="0">
              <a:solidFill>
                <a:srgbClr val="C00000"/>
              </a:solidFill>
            </a:endParaRPr>
          </a:p>
          <a:p>
            <a:pPr algn="ctr"/>
            <a:endParaRPr lang="en-US" sz="1600" dirty="0"/>
          </a:p>
        </p:txBody>
      </p:sp>
      <p:graphicFrame>
        <p:nvGraphicFramePr>
          <p:cNvPr id="207" name="Table 206"/>
          <p:cNvGraphicFramePr>
            <a:graphicFrameLocks noGrp="1"/>
          </p:cNvGraphicFramePr>
          <p:nvPr/>
        </p:nvGraphicFramePr>
        <p:xfrm>
          <a:off x="19251612" y="12858251"/>
          <a:ext cx="586739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503"/>
                <a:gridCol w="809296"/>
                <a:gridCol w="741855"/>
                <a:gridCol w="741855"/>
                <a:gridCol w="751490"/>
                <a:gridCol w="838200"/>
                <a:gridCol w="838200"/>
              </a:tblGrid>
              <a:tr h="19416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VO-Forest [1]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VNV-</a:t>
                      </a:r>
                      <a:r>
                        <a:rPr lang="en-US" sz="1200" dirty="0" err="1" smtClean="0"/>
                        <a:t>Kmeans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VNV-AASC [2]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VNV-CC-Forest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VPNV10-CC-Forest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0492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VPNV20-CC-Forest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696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 </a:t>
                      </a:r>
                      <a:r>
                        <a:rPr lang="en-US" sz="1200" dirty="0" err="1" smtClean="0"/>
                        <a:t>Schd</a:t>
                      </a:r>
                      <a:r>
                        <a:rPr lang="en-US" sz="1200" dirty="0" smtClean="0"/>
                        <a:t>. Event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79.48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87.91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48.51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55.98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47.96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55.57</a:t>
                      </a:r>
                      <a:endParaRPr lang="en-US" sz="1200" b="0" dirty="0"/>
                    </a:p>
                  </a:txBody>
                  <a:tcPr/>
                </a:tc>
              </a:tr>
              <a:tr h="1696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Cleaning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39.50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19.33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45.80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41.28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46.64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46.22</a:t>
                      </a:r>
                    </a:p>
                  </a:txBody>
                  <a:tcPr/>
                </a:tc>
              </a:tr>
              <a:tr h="1696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Career Fair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94.41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59.38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79.77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100.0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100.0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100.0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1696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Gun Forum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74.82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44.30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84.93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83.82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85.29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85.29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1696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Group Studying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92.97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46.25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96.88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97.66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97.66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95.78</a:t>
                      </a:r>
                      <a:endParaRPr lang="en-US" sz="1200" dirty="0"/>
                    </a:p>
                  </a:txBody>
                  <a:tcPr/>
                </a:tc>
              </a:tr>
              <a:tr h="169617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Schlr</a:t>
                      </a:r>
                      <a:r>
                        <a:rPr lang="en-US" sz="1200" dirty="0" smtClean="0"/>
                        <a:t> Comp.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82.74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16.71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89.40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99.46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99.73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99.59</a:t>
                      </a:r>
                      <a:endParaRPr lang="en-US" sz="1200" dirty="0"/>
                    </a:p>
                  </a:txBody>
                  <a:tcPr/>
                </a:tc>
              </a:tr>
              <a:tr h="169617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Accom</a:t>
                      </a:r>
                      <a:r>
                        <a:rPr lang="en-US" sz="1200" dirty="0" smtClean="0"/>
                        <a:t>. Service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00.00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00.00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21.15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37.26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37.26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37.02</a:t>
                      </a:r>
                    </a:p>
                  </a:txBody>
                  <a:tcPr/>
                </a:tc>
              </a:tr>
              <a:tr h="1696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Stud. Orient.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60.94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9.77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38.87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88.09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92.38</a:t>
                      </a:r>
                      <a:endParaRPr 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88.09</a:t>
                      </a:r>
                    </a:p>
                  </a:txBody>
                  <a:tcPr/>
                </a:tc>
              </a:tr>
              <a:tr h="1696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Average</a:t>
                      </a:r>
                      <a:endParaRPr lang="en-US" sz="1200" i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65.61</a:t>
                      </a:r>
                      <a:endParaRPr lang="en-US" sz="12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35.45</a:t>
                      </a:r>
                      <a:endParaRPr lang="en-US" sz="12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63.16</a:t>
                      </a:r>
                      <a:endParaRPr lang="en-US" sz="12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75.69</a:t>
                      </a:r>
                      <a:endParaRPr lang="en-US" sz="12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75.87</a:t>
                      </a:r>
                      <a:endParaRPr lang="en-US" sz="12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</a:rPr>
                        <a:t>75.95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8" name="TextBox 207"/>
          <p:cNvSpPr txBox="1"/>
          <p:nvPr/>
        </p:nvSpPr>
        <p:spPr>
          <a:xfrm>
            <a:off x="19265900" y="12476956"/>
            <a:ext cx="5854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Table 3.  </a:t>
            </a:r>
            <a:r>
              <a:rPr lang="en-US" sz="1600" b="1" dirty="0" err="1" smtClean="0"/>
              <a:t>ERCe</a:t>
            </a:r>
            <a:r>
              <a:rPr lang="en-US" sz="1600" b="1" dirty="0" smtClean="0"/>
              <a:t>: </a:t>
            </a:r>
            <a:r>
              <a:rPr lang="en-US" sz="1600" dirty="0" smtClean="0"/>
              <a:t>tag inference accuracy comparison </a:t>
            </a:r>
            <a:r>
              <a:rPr lang="en-US" sz="1600" b="1" dirty="0" smtClean="0">
                <a:solidFill>
                  <a:srgbClr val="C00000"/>
                </a:solidFill>
              </a:rPr>
              <a:t>(Red: the best)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19227800" y="10108943"/>
            <a:ext cx="1064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*  Our methods;</a:t>
            </a:r>
            <a:r>
              <a:rPr lang="en-US" sz="1600" dirty="0" smtClean="0"/>
              <a:t>   VO = visual only;  VNV = visual + non-visual;  </a:t>
            </a:r>
            <a:r>
              <a:rPr lang="en-US" sz="1600" dirty="0" err="1" smtClean="0"/>
              <a:t>VPNV</a:t>
            </a:r>
            <a:r>
              <a:rPr lang="en-US" sz="1600" i="1" u="sng" dirty="0" err="1" smtClean="0"/>
              <a:t>xx</a:t>
            </a:r>
            <a:r>
              <a:rPr lang="en-US" sz="1600" dirty="0" smtClean="0"/>
              <a:t> = </a:t>
            </a:r>
            <a:r>
              <a:rPr lang="en-US" sz="1600" i="1" u="sng" dirty="0" smtClean="0"/>
              <a:t>xx</a:t>
            </a:r>
            <a:r>
              <a:rPr lang="en-US" sz="1600" dirty="0" smtClean="0"/>
              <a:t>% missing ratio of  the training non-visual data. </a:t>
            </a:r>
            <a:endParaRPr lang="en-US" sz="16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5320624" y="12507731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ERCe</a:t>
            </a:r>
            <a:r>
              <a:rPr lang="en-US" sz="1600" b="1" dirty="0" smtClean="0"/>
              <a:t>: </a:t>
            </a:r>
            <a:r>
              <a:rPr lang="en-US" sz="1600" dirty="0" smtClean="0"/>
              <a:t>tag inference confusion matrices comparison</a:t>
            </a:r>
            <a:endParaRPr lang="en-US" sz="1600" dirty="0"/>
          </a:p>
        </p:txBody>
      </p:sp>
      <p:sp>
        <p:nvSpPr>
          <p:cNvPr id="211" name="TextBox 210"/>
          <p:cNvSpPr txBox="1"/>
          <p:nvPr/>
        </p:nvSpPr>
        <p:spPr>
          <a:xfrm>
            <a:off x="25398412" y="10955935"/>
            <a:ext cx="433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TISI: </a:t>
            </a:r>
            <a:r>
              <a:rPr lang="en-US" sz="1600" dirty="0" smtClean="0"/>
              <a:t>tag inference confusion matrices comparison</a:t>
            </a:r>
            <a:endParaRPr lang="en-US" sz="1600" dirty="0"/>
          </a:p>
        </p:txBody>
      </p:sp>
      <p:sp>
        <p:nvSpPr>
          <p:cNvPr id="212" name="Heptagon 211"/>
          <p:cNvSpPr>
            <a:spLocks noChangeAspect="1"/>
          </p:cNvSpPr>
          <p:nvPr/>
        </p:nvSpPr>
        <p:spPr>
          <a:xfrm>
            <a:off x="19368452" y="15914745"/>
            <a:ext cx="365760" cy="365760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8</a:t>
            </a:r>
            <a:endParaRPr lang="en-US" sz="3200" dirty="0"/>
          </a:p>
        </p:txBody>
      </p:sp>
      <p:sp>
        <p:nvSpPr>
          <p:cNvPr id="213" name="Rectangle 212"/>
          <p:cNvSpPr/>
          <p:nvPr/>
        </p:nvSpPr>
        <p:spPr>
          <a:xfrm>
            <a:off x="19912012" y="18941357"/>
            <a:ext cx="3405188" cy="511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000" b="1" dirty="0" smtClean="0">
                <a:solidFill>
                  <a:schemeClr val="tx1"/>
                </a:solidFill>
              </a:rPr>
              <a:t>Source association</a:t>
            </a:r>
            <a:endParaRPr lang="en-GB" sz="3000" b="1" dirty="0">
              <a:solidFill>
                <a:schemeClr val="tx1"/>
              </a:solidFill>
            </a:endParaRPr>
          </a:p>
        </p:txBody>
      </p:sp>
      <p:sp>
        <p:nvSpPr>
          <p:cNvPr id="214" name="Heptagon 213"/>
          <p:cNvSpPr>
            <a:spLocks noChangeAspect="1"/>
          </p:cNvSpPr>
          <p:nvPr/>
        </p:nvSpPr>
        <p:spPr>
          <a:xfrm>
            <a:off x="19368452" y="19026346"/>
            <a:ext cx="365760" cy="365760"/>
          </a:xfrm>
          <a:prstGeom prst="hept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9</a:t>
            </a:r>
            <a:endParaRPr lang="en-US" sz="3200" dirty="0"/>
          </a:p>
        </p:txBody>
      </p:sp>
      <p:sp>
        <p:nvSpPr>
          <p:cNvPr id="215" name="TextBox 214"/>
          <p:cNvSpPr txBox="1"/>
          <p:nvPr/>
        </p:nvSpPr>
        <p:spPr>
          <a:xfrm>
            <a:off x="22860000" y="1905555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  </a:t>
            </a:r>
            <a:r>
              <a:rPr lang="en-US" sz="1600" dirty="0" smtClean="0"/>
              <a:t>Visual-Visual</a:t>
            </a:r>
            <a:endParaRPr lang="en-US" sz="1600" dirty="0"/>
          </a:p>
        </p:txBody>
      </p:sp>
      <p:sp>
        <p:nvSpPr>
          <p:cNvPr id="216" name="TextBox 215"/>
          <p:cNvSpPr txBox="1"/>
          <p:nvPr/>
        </p:nvSpPr>
        <p:spPr>
          <a:xfrm>
            <a:off x="25210702" y="19055556"/>
            <a:ext cx="318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 </a:t>
            </a:r>
            <a:r>
              <a:rPr lang="en-US" sz="1600" dirty="0" smtClean="0"/>
              <a:t>Vehicle detection and traffic speed</a:t>
            </a:r>
            <a:endParaRPr lang="en-US" sz="1600" dirty="0"/>
          </a:p>
        </p:txBody>
      </p:sp>
      <p:sp>
        <p:nvSpPr>
          <p:cNvPr id="218" name="TextBox 217"/>
          <p:cNvSpPr txBox="1"/>
          <p:nvPr/>
        </p:nvSpPr>
        <p:spPr>
          <a:xfrm>
            <a:off x="24269887" y="18616498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ERCe</a:t>
            </a:r>
            <a:r>
              <a:rPr lang="en-US" sz="1600" b="1" dirty="0" smtClean="0"/>
              <a:t>: </a:t>
            </a:r>
            <a:r>
              <a:rPr lang="en-US" sz="1600" dirty="0" err="1" smtClean="0"/>
              <a:t>summarisation</a:t>
            </a:r>
            <a:r>
              <a:rPr lang="en-US" sz="1600" dirty="0" smtClean="0"/>
              <a:t> of some key events</a:t>
            </a:r>
            <a:endParaRPr lang="en-US" sz="1600" dirty="0"/>
          </a:p>
        </p:txBody>
      </p:sp>
      <p:sp>
        <p:nvSpPr>
          <p:cNvPr id="219" name="TextBox 218"/>
          <p:cNvSpPr txBox="1"/>
          <p:nvPr/>
        </p:nvSpPr>
        <p:spPr>
          <a:xfrm>
            <a:off x="19912012" y="18611056"/>
            <a:ext cx="373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TISI: </a:t>
            </a:r>
            <a:r>
              <a:rPr lang="en-US" sz="1600" dirty="0" smtClean="0"/>
              <a:t>A synopsis of </a:t>
            </a:r>
            <a:r>
              <a:rPr lang="en-US" sz="1600" dirty="0" err="1" smtClean="0"/>
              <a:t>weather+trafﬁc</a:t>
            </a:r>
            <a:r>
              <a:rPr lang="en-US" sz="1600" dirty="0" smtClean="0"/>
              <a:t> changes</a:t>
            </a:r>
            <a:endParaRPr lang="en-US" sz="1600" dirty="0"/>
          </a:p>
        </p:txBody>
      </p:sp>
      <p:sp>
        <p:nvSpPr>
          <p:cNvPr id="220" name="TextBox 219"/>
          <p:cNvSpPr txBox="1"/>
          <p:nvPr/>
        </p:nvSpPr>
        <p:spPr>
          <a:xfrm>
            <a:off x="19697700" y="19722306"/>
            <a:ext cx="2923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TISI</a:t>
            </a:r>
            <a:r>
              <a:rPr lang="en-US" sz="2000" dirty="0" smtClean="0"/>
              <a:t>: discovered latent correlations among visual and  non-visual sources</a:t>
            </a:r>
            <a:endParaRPr lang="en-US" sz="2000" dirty="0"/>
          </a:p>
        </p:txBody>
      </p:sp>
      <p:sp>
        <p:nvSpPr>
          <p:cNvPr id="222" name="TextBox 221"/>
          <p:cNvSpPr txBox="1"/>
          <p:nvPr/>
        </p:nvSpPr>
        <p:spPr>
          <a:xfrm>
            <a:off x="9577387" y="3806031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Training a synopsis model (overview)</a:t>
            </a:r>
            <a:endParaRPr lang="en-US" sz="1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9634536" y="10538847"/>
            <a:ext cx="542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</a:rPr>
              <a:t>Step (b-c)</a:t>
            </a:r>
            <a:r>
              <a:rPr lang="en-US" sz="1800" b="1" dirty="0" smtClean="0"/>
              <a:t>: Multi-Source Latent Cluster Discovery</a:t>
            </a:r>
            <a:endParaRPr lang="en-US" sz="1800" b="1" dirty="0"/>
          </a:p>
        </p:txBody>
      </p:sp>
      <p:sp>
        <p:nvSpPr>
          <p:cNvPr id="225" name="TextBox 224"/>
          <p:cNvSpPr txBox="1"/>
          <p:nvPr/>
        </p:nvSpPr>
        <p:spPr>
          <a:xfrm>
            <a:off x="9696223" y="10908963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(1) Derive a multi-source-aware affinity matrix      from a learned CC-Forest: 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9696223" y="12347238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(2) Symmetrically </a:t>
            </a:r>
            <a:r>
              <a:rPr lang="en-US" sz="1800" dirty="0" err="1" smtClean="0"/>
              <a:t>normalise</a:t>
            </a:r>
            <a:r>
              <a:rPr lang="en-US" sz="1800" dirty="0" smtClean="0"/>
              <a:t> the affinity matrix, obtain     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9696223" y="13138266"/>
            <a:ext cx="872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(3) Perform spectral clustering [3] on    , with automatically estimated cluster number  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9696223" y="13826662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(4) Predict a unique distribution of each non-visual data for a cluster  </a:t>
            </a:r>
          </a:p>
        </p:txBody>
      </p:sp>
      <p:pic>
        <p:nvPicPr>
          <p:cNvPr id="1278" name="Picture 254"/>
          <p:cNvPicPr>
            <a:picLocks noChangeAspect="1" noChangeArrowheads="1"/>
          </p:cNvPicPr>
          <p:nvPr/>
        </p:nvPicPr>
        <p:blipFill>
          <a:blip r:embed="rId70" cstate="print"/>
          <a:srcRect/>
          <a:stretch>
            <a:fillRect/>
          </a:stretch>
        </p:blipFill>
        <p:spPr bwMode="auto">
          <a:xfrm>
            <a:off x="6096000" y="15798800"/>
            <a:ext cx="1905000" cy="1676400"/>
          </a:xfrm>
          <a:prstGeom prst="rect">
            <a:avLst/>
          </a:prstGeom>
          <a:noFill/>
        </p:spPr>
      </p:pic>
      <p:sp>
        <p:nvSpPr>
          <p:cNvPr id="230" name="Curved Up Arrow 229"/>
          <p:cNvSpPr/>
          <p:nvPr/>
        </p:nvSpPr>
        <p:spPr>
          <a:xfrm>
            <a:off x="3965496" y="16874331"/>
            <a:ext cx="2133600" cy="533400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11886973" y="11308219"/>
            <a:ext cx="55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where       is a tree-level affinity, with element defined as: 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12401323" y="1180566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with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11744098" y="12749113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</a:t>
            </a:r>
            <a:r>
              <a:rPr lang="en-US" sz="1800" dirty="0" smtClean="0"/>
              <a:t>here      denotes a diagonal matrix with elements 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0001023" y="13454734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</a:t>
            </a:r>
            <a:r>
              <a:rPr lang="en-US" sz="1800" dirty="0" smtClean="0"/>
              <a:t>ach training sample       is then assigned to a cluster 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12963298" y="14272194"/>
            <a:ext cx="480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where        refers to the training sample set in 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117702" y="20468303"/>
            <a:ext cx="9104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[1] L. </a:t>
            </a:r>
            <a:r>
              <a:rPr lang="en-US" sz="1800" dirty="0" err="1" smtClean="0"/>
              <a:t>Breiman</a:t>
            </a:r>
            <a:r>
              <a:rPr lang="en-US" sz="1800" dirty="0" smtClean="0"/>
              <a:t>. Random forests. ML, 2001</a:t>
            </a:r>
          </a:p>
          <a:p>
            <a:r>
              <a:rPr lang="en-US" sz="1800" dirty="0" smtClean="0"/>
              <a:t>[2] H.-C. Huang, Y.-Y. Chuang, C.-S. Chen. </a:t>
            </a:r>
            <a:r>
              <a:rPr lang="en-US" sz="1800" dirty="0" err="1" smtClean="0"/>
              <a:t>Afﬁnity</a:t>
            </a:r>
            <a:r>
              <a:rPr lang="en-US" sz="1800" dirty="0" smtClean="0"/>
              <a:t> aggregation for spectral clustering. CVPR, 2012</a:t>
            </a:r>
          </a:p>
          <a:p>
            <a:r>
              <a:rPr lang="en-US" sz="1800" dirty="0" smtClean="0"/>
              <a:t>[3] L. </a:t>
            </a:r>
            <a:r>
              <a:rPr lang="en-US" sz="1800" dirty="0" err="1" smtClean="0"/>
              <a:t>Zelnik</a:t>
            </a:r>
            <a:r>
              <a:rPr lang="en-US" sz="1800" dirty="0" smtClean="0"/>
              <a:t>-manor and P. </a:t>
            </a:r>
            <a:r>
              <a:rPr lang="en-US" sz="1800" dirty="0" err="1" smtClean="0"/>
              <a:t>Perona</a:t>
            </a:r>
            <a:r>
              <a:rPr lang="en-US" sz="1800" dirty="0" smtClean="0"/>
              <a:t>. Self-tuning spectral clustering. NIPS, 2004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12574587" y="20591461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Project page</a:t>
            </a:r>
            <a:r>
              <a:rPr lang="en-US" sz="1800" dirty="0" smtClean="0"/>
              <a:t>:  </a:t>
            </a:r>
          </a:p>
          <a:p>
            <a:r>
              <a:rPr lang="en-US" sz="1800" dirty="0" smtClean="0">
                <a:hlinkClick r:id="rId71"/>
              </a:rPr>
              <a:t>http://www.eecs.qmul.ac.uk/~xz303/</a:t>
            </a:r>
            <a:endParaRPr lang="en-US" sz="1800" dirty="0" smtClean="0"/>
          </a:p>
        </p:txBody>
      </p:sp>
      <p:sp>
        <p:nvSpPr>
          <p:cNvPr id="221" name="TextBox 220"/>
          <p:cNvSpPr txBox="1"/>
          <p:nvPr/>
        </p:nvSpPr>
        <p:spPr>
          <a:xfrm>
            <a:off x="24860250" y="7165447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TISI:  </a:t>
            </a:r>
            <a:r>
              <a:rPr lang="en-US" sz="1600" dirty="0" smtClean="0"/>
              <a:t>cluster purity example – sunny </a:t>
            </a:r>
            <a:r>
              <a:rPr lang="en-US" sz="1600" b="1" dirty="0" smtClean="0">
                <a:solidFill>
                  <a:srgbClr val="FF0000"/>
                </a:solidFill>
              </a:rPr>
              <a:t>(Red box: errors)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AutoShape 205" descr="data:image/jpeg;base64,/9j/4AAQSkZJRgABAQAAAQABAAD/2wCEAAkGBwgHBgkIBwgKCgkLDRYPDQwMDRsUFRAWIB0iIiAdHx8kKDQsJCYxJx8fLT0tMTU3Ojo6Iys/RD84QzQ5OjcBCgoKDQwNGg8PGjclHyU3Nzc3Nzc3Nzc3Nzc3Nzc3Nzc3Nzc3Nzc3Nzc3Nzc3Nzc3Nzc3Nzc3Nzc3Nzc3Nzc3N//AABEIAGIAUgMBIgACEQEDEQH/xAAaAAEBAQADAQAAAAAAAAAAAAAABwYBAwUC/8QALRABAAEDAAgEBgMAAAAAAAAAAAECAwQFBgcREiFSkTFxc5Q3QWGxs9EXJDT/xAAUAQEAAAAAAAAAAAAAAAAAAAAA/8QAFBEBAAAAAAAAAAAAAAAAAAAAAP/aAAwDAQACEQMRAD8AuIAAAAAAAAAAAAAAAAAAAAAAAAAAAOnNmYw780zMTFurdMfLkxmxfMys/Z/g5Odk3sm/VcuxVdvXJrqndXMRznm2Wd/iyPSq+zDbCvhto/1b35KgUAAAAAAAAHzdri3bruVeFMTM7voncbaNUJjfFef7Wf2ozjhp6Y7Am2Vtl1Su4163TXn8VVE0x/VnxmGY2X7StX9WtTcTRelJy6cm1XcmqLePNUbqq5mOflK4cNPTHY4aemOwJ3/NGqPXn+1lsdWtPYWsuibelNGzcnGu1VU0zco4at9MzE8vOHp8NPTHYiIjwjcDkAAAAAAAAAAAAAAAAAAAAAAAAAAAAAAAAAAAAAAAH//Z"/>
          <p:cNvSpPr>
            <a:spLocks noChangeAspect="1" noChangeArrowheads="1"/>
          </p:cNvSpPr>
          <p:nvPr/>
        </p:nvSpPr>
        <p:spPr bwMode="auto">
          <a:xfrm>
            <a:off x="305138" y="-29369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29" name="Picture 305"/>
          <p:cNvPicPr>
            <a:picLocks noChangeAspect="1" noChangeArrowheads="1"/>
          </p:cNvPicPr>
          <p:nvPr/>
        </p:nvPicPr>
        <p:blipFill>
          <a:blip r:embed="rId72" cstate="print"/>
          <a:srcRect/>
          <a:stretch>
            <a:fillRect/>
          </a:stretch>
        </p:blipFill>
        <p:spPr bwMode="auto">
          <a:xfrm>
            <a:off x="25304750" y="19431000"/>
            <a:ext cx="3402013" cy="17780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17" name="Picture 21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3" cstate="print"/>
          <a:stretch>
            <a:fillRect/>
          </a:stretch>
        </p:blipFill>
        <p:spPr>
          <a:xfrm>
            <a:off x="14146893" y="10983506"/>
            <a:ext cx="175260" cy="182880"/>
          </a:xfrm>
          <a:prstGeom prst="rect">
            <a:avLst/>
          </a:prstGeom>
        </p:spPr>
      </p:pic>
      <p:pic>
        <p:nvPicPr>
          <p:cNvPr id="223" name="Picture 222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4" cstate="print"/>
          <a:stretch>
            <a:fillRect/>
          </a:stretch>
        </p:blipFill>
        <p:spPr>
          <a:xfrm>
            <a:off x="10101943" y="9999800"/>
            <a:ext cx="2577737" cy="294542"/>
          </a:xfrm>
          <a:prstGeom prst="rect">
            <a:avLst/>
          </a:prstGeom>
        </p:spPr>
      </p:pic>
      <p:pic>
        <p:nvPicPr>
          <p:cNvPr id="233" name="Picture 23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5" cstate="print"/>
          <a:stretch>
            <a:fillRect/>
          </a:stretch>
        </p:blipFill>
        <p:spPr>
          <a:xfrm>
            <a:off x="14751090" y="7155180"/>
            <a:ext cx="1040384" cy="172720"/>
          </a:xfrm>
          <a:prstGeom prst="rect">
            <a:avLst/>
          </a:prstGeom>
        </p:spPr>
      </p:pic>
      <p:pic>
        <p:nvPicPr>
          <p:cNvPr id="241" name="Picture 240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6" cstate="print"/>
          <a:stretch>
            <a:fillRect/>
          </a:stretch>
        </p:blipFill>
        <p:spPr>
          <a:xfrm>
            <a:off x="14484390" y="6766560"/>
            <a:ext cx="1304925" cy="222885"/>
          </a:xfrm>
          <a:prstGeom prst="rect">
            <a:avLst/>
          </a:prstGeom>
        </p:spPr>
      </p:pic>
      <p:pic>
        <p:nvPicPr>
          <p:cNvPr id="243" name="Picture 242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7" cstate="print"/>
          <a:stretch>
            <a:fillRect/>
          </a:stretch>
        </p:blipFill>
        <p:spPr>
          <a:xfrm>
            <a:off x="14316751" y="6446520"/>
            <a:ext cx="1494750" cy="214793"/>
          </a:xfrm>
          <a:prstGeom prst="rect">
            <a:avLst/>
          </a:prstGeom>
        </p:spPr>
      </p:pic>
      <p:pic>
        <p:nvPicPr>
          <p:cNvPr id="248" name="Picture 247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78" cstate="print"/>
          <a:stretch>
            <a:fillRect/>
          </a:stretch>
        </p:blipFill>
        <p:spPr>
          <a:xfrm>
            <a:off x="15444510" y="6141720"/>
            <a:ext cx="361950" cy="182880"/>
          </a:xfrm>
          <a:prstGeom prst="rect">
            <a:avLst/>
          </a:prstGeom>
        </p:spPr>
      </p:pic>
      <p:pic>
        <p:nvPicPr>
          <p:cNvPr id="251" name="Picture 250" descr="addin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9" cstate="print"/>
          <a:stretch>
            <a:fillRect/>
          </a:stretch>
        </p:blipFill>
        <p:spPr>
          <a:xfrm>
            <a:off x="14446289" y="4518658"/>
            <a:ext cx="4002405" cy="1066800"/>
          </a:xfrm>
          <a:prstGeom prst="rect">
            <a:avLst/>
          </a:prstGeom>
        </p:spPr>
      </p:pic>
      <p:pic>
        <p:nvPicPr>
          <p:cNvPr id="254" name="Picture 253" descr="addin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0" cstate="print"/>
          <a:stretch>
            <a:fillRect/>
          </a:stretch>
        </p:blipFill>
        <p:spPr>
          <a:xfrm>
            <a:off x="11325860" y="9030087"/>
            <a:ext cx="68580" cy="171450"/>
          </a:xfrm>
          <a:prstGeom prst="rect">
            <a:avLst/>
          </a:prstGeom>
        </p:spPr>
      </p:pic>
      <p:pic>
        <p:nvPicPr>
          <p:cNvPr id="257" name="Picture 256" descr="addin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81" cstate="print"/>
          <a:stretch>
            <a:fillRect/>
          </a:stretch>
        </p:blipFill>
        <p:spPr>
          <a:xfrm>
            <a:off x="10099039" y="9296787"/>
            <a:ext cx="967740" cy="222885"/>
          </a:xfrm>
          <a:prstGeom prst="rect">
            <a:avLst/>
          </a:prstGeom>
        </p:spPr>
      </p:pic>
      <p:pic>
        <p:nvPicPr>
          <p:cNvPr id="258" name="Picture 257" descr="addin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4" cstate="print"/>
          <a:stretch>
            <a:fillRect/>
          </a:stretch>
        </p:blipFill>
        <p:spPr>
          <a:xfrm>
            <a:off x="15961723" y="7476310"/>
            <a:ext cx="2577737" cy="294542"/>
          </a:xfrm>
          <a:prstGeom prst="rect">
            <a:avLst/>
          </a:prstGeom>
        </p:spPr>
      </p:pic>
      <p:pic>
        <p:nvPicPr>
          <p:cNvPr id="260" name="Picture 259" descr="addin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82" cstate="print"/>
          <a:stretch>
            <a:fillRect/>
          </a:stretch>
        </p:blipFill>
        <p:spPr>
          <a:xfrm>
            <a:off x="11722099" y="9296786"/>
            <a:ext cx="165735" cy="222885"/>
          </a:xfrm>
          <a:prstGeom prst="rect">
            <a:avLst/>
          </a:prstGeom>
        </p:spPr>
      </p:pic>
      <p:pic>
        <p:nvPicPr>
          <p:cNvPr id="263" name="Picture 262" descr="addin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83" cstate="print"/>
          <a:stretch>
            <a:fillRect/>
          </a:stretch>
        </p:blipFill>
        <p:spPr>
          <a:xfrm>
            <a:off x="10098768" y="11326406"/>
            <a:ext cx="1750695" cy="361950"/>
          </a:xfrm>
          <a:prstGeom prst="rect">
            <a:avLst/>
          </a:prstGeom>
        </p:spPr>
      </p:pic>
      <p:pic>
        <p:nvPicPr>
          <p:cNvPr id="265" name="Picture 264" descr="addin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84" cstate="print"/>
          <a:stretch>
            <a:fillRect/>
          </a:stretch>
        </p:blipFill>
        <p:spPr>
          <a:xfrm>
            <a:off x="12632418" y="11374031"/>
            <a:ext cx="251460" cy="201930"/>
          </a:xfrm>
          <a:prstGeom prst="rect">
            <a:avLst/>
          </a:prstGeom>
        </p:spPr>
      </p:pic>
      <p:pic>
        <p:nvPicPr>
          <p:cNvPr id="659" name="Picture 658" descr="addin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85" cstate="print"/>
          <a:stretch>
            <a:fillRect/>
          </a:stretch>
        </p:blipFill>
        <p:spPr>
          <a:xfrm>
            <a:off x="10060668" y="11831231"/>
            <a:ext cx="2331720" cy="348615"/>
          </a:xfrm>
          <a:prstGeom prst="rect">
            <a:avLst/>
          </a:prstGeom>
        </p:spPr>
      </p:pic>
      <p:pic>
        <p:nvPicPr>
          <p:cNvPr id="269" name="Picture 268" descr="addin_tmp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86" cstate="print"/>
          <a:stretch>
            <a:fillRect/>
          </a:stretch>
        </p:blipFill>
        <p:spPr>
          <a:xfrm>
            <a:off x="12984843" y="11707406"/>
            <a:ext cx="4583430" cy="609600"/>
          </a:xfrm>
          <a:prstGeom prst="rect">
            <a:avLst/>
          </a:prstGeom>
        </p:spPr>
      </p:pic>
      <p:pic>
        <p:nvPicPr>
          <p:cNvPr id="271" name="Picture 270" descr="addin_tmp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87" cstate="print"/>
          <a:stretch>
            <a:fillRect/>
          </a:stretch>
        </p:blipFill>
        <p:spPr>
          <a:xfrm>
            <a:off x="10032093" y="12773753"/>
            <a:ext cx="1710690" cy="251460"/>
          </a:xfrm>
          <a:prstGeom prst="rect">
            <a:avLst/>
          </a:prstGeom>
        </p:spPr>
      </p:pic>
      <p:pic>
        <p:nvPicPr>
          <p:cNvPr id="273" name="Picture 272" descr="addin_tmp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88" cstate="print"/>
          <a:stretch>
            <a:fillRect/>
          </a:stretch>
        </p:blipFill>
        <p:spPr>
          <a:xfrm>
            <a:off x="12480018" y="12830903"/>
            <a:ext cx="180975" cy="175260"/>
          </a:xfrm>
          <a:prstGeom prst="rect">
            <a:avLst/>
          </a:prstGeom>
        </p:spPr>
      </p:pic>
      <p:pic>
        <p:nvPicPr>
          <p:cNvPr id="275" name="Picture 274" descr="addin_tmp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89" cstate="print"/>
          <a:stretch>
            <a:fillRect/>
          </a:stretch>
        </p:blipFill>
        <p:spPr>
          <a:xfrm>
            <a:off x="16604343" y="12811853"/>
            <a:ext cx="1546860" cy="302895"/>
          </a:xfrm>
          <a:prstGeom prst="rect">
            <a:avLst/>
          </a:prstGeom>
        </p:spPr>
      </p:pic>
      <p:pic>
        <p:nvPicPr>
          <p:cNvPr id="277" name="Picture 276" descr="addin_tmp.pn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90" cstate="print"/>
          <a:stretch>
            <a:fillRect/>
          </a:stretch>
        </p:blipFill>
        <p:spPr>
          <a:xfrm>
            <a:off x="13247007" y="13217345"/>
            <a:ext cx="152400" cy="184785"/>
          </a:xfrm>
          <a:prstGeom prst="rect">
            <a:avLst/>
          </a:prstGeom>
        </p:spPr>
      </p:pic>
      <p:pic>
        <p:nvPicPr>
          <p:cNvPr id="279" name="Picture 278" descr="addin_tmp.pn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91" cstate="print"/>
          <a:stretch>
            <a:fillRect/>
          </a:stretch>
        </p:blipFill>
        <p:spPr>
          <a:xfrm>
            <a:off x="12099471" y="13599253"/>
            <a:ext cx="213360" cy="150495"/>
          </a:xfrm>
          <a:prstGeom prst="rect">
            <a:avLst/>
          </a:prstGeom>
        </p:spPr>
      </p:pic>
      <p:pic>
        <p:nvPicPr>
          <p:cNvPr id="281" name="Picture 280" descr="addin_tmp.pn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92" cstate="print"/>
          <a:stretch>
            <a:fillRect/>
          </a:stretch>
        </p:blipFill>
        <p:spPr>
          <a:xfrm>
            <a:off x="15013668" y="13583378"/>
            <a:ext cx="163830" cy="152400"/>
          </a:xfrm>
          <a:prstGeom prst="rect">
            <a:avLst/>
          </a:prstGeom>
        </p:spPr>
      </p:pic>
      <p:pic>
        <p:nvPicPr>
          <p:cNvPr id="283" name="Picture 282" descr="addin_tmp.pn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93" cstate="print"/>
          <a:stretch>
            <a:fillRect/>
          </a:stretch>
        </p:blipFill>
        <p:spPr>
          <a:xfrm>
            <a:off x="16175718" y="13964378"/>
            <a:ext cx="100965" cy="114300"/>
          </a:xfrm>
          <a:prstGeom prst="rect">
            <a:avLst/>
          </a:prstGeom>
        </p:spPr>
      </p:pic>
      <p:pic>
        <p:nvPicPr>
          <p:cNvPr id="284" name="Picture 283" descr="addin_tmp.pn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93" cstate="print"/>
          <a:stretch>
            <a:fillRect/>
          </a:stretch>
        </p:blipFill>
        <p:spPr>
          <a:xfrm>
            <a:off x="17337768" y="14402528"/>
            <a:ext cx="100965" cy="114300"/>
          </a:xfrm>
          <a:prstGeom prst="rect">
            <a:avLst/>
          </a:prstGeom>
        </p:spPr>
      </p:pic>
      <p:pic>
        <p:nvPicPr>
          <p:cNvPr id="286" name="Picture 285" descr="addin_tmp.png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94" cstate="print"/>
          <a:stretch>
            <a:fillRect/>
          </a:stretch>
        </p:blipFill>
        <p:spPr>
          <a:xfrm>
            <a:off x="13697313" y="14354902"/>
            <a:ext cx="300990" cy="213360"/>
          </a:xfrm>
          <a:prstGeom prst="rect">
            <a:avLst/>
          </a:prstGeom>
        </p:spPr>
      </p:pic>
      <p:pic>
        <p:nvPicPr>
          <p:cNvPr id="288" name="Picture 287" descr="addin_tmp.png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95" cstate="print"/>
          <a:stretch>
            <a:fillRect/>
          </a:stretch>
        </p:blipFill>
        <p:spPr>
          <a:xfrm>
            <a:off x="10077812" y="14326326"/>
            <a:ext cx="2838450" cy="318135"/>
          </a:xfrm>
          <a:prstGeom prst="rect">
            <a:avLst/>
          </a:prstGeom>
        </p:spPr>
      </p:pic>
      <p:pic>
        <p:nvPicPr>
          <p:cNvPr id="229" name="Picture 228" descr="addin_tmp.pn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96" cstate="print"/>
          <a:stretch>
            <a:fillRect/>
          </a:stretch>
        </p:blipFill>
        <p:spPr>
          <a:xfrm>
            <a:off x="18204543" y="15631706"/>
            <a:ext cx="238125" cy="175260"/>
          </a:xfrm>
          <a:prstGeom prst="rect">
            <a:avLst/>
          </a:prstGeom>
        </p:spPr>
      </p:pic>
      <p:pic>
        <p:nvPicPr>
          <p:cNvPr id="231" name="Picture 230" descr="addin_tmp.png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96" cstate="print"/>
          <a:stretch>
            <a:fillRect/>
          </a:stretch>
        </p:blipFill>
        <p:spPr>
          <a:xfrm>
            <a:off x="15451818" y="16688981"/>
            <a:ext cx="238125" cy="175260"/>
          </a:xfrm>
          <a:prstGeom prst="rect">
            <a:avLst/>
          </a:prstGeom>
        </p:spPr>
      </p:pic>
      <p:sp>
        <p:nvSpPr>
          <p:cNvPr id="234" name="TextBox 233"/>
          <p:cNvSpPr txBox="1"/>
          <p:nvPr/>
        </p:nvSpPr>
        <p:spPr>
          <a:xfrm>
            <a:off x="10072543" y="15768637"/>
            <a:ext cx="785957" cy="276999"/>
          </a:xfrm>
          <a:prstGeom prst="rect">
            <a:avLst/>
          </a:prstGeom>
          <a:noFill/>
        </p:spPr>
        <p:txBody>
          <a:bodyPr wrap="square" lIns="100491" tIns="0" rIns="100491" bIns="0" rtlCol="0">
            <a:spAutoFit/>
          </a:bodyPr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Tree 1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38" name="Group 9"/>
          <p:cNvGrpSpPr/>
          <p:nvPr/>
        </p:nvGrpSpPr>
        <p:grpSpPr>
          <a:xfrm>
            <a:off x="10033000" y="15913101"/>
            <a:ext cx="1904284" cy="1335341"/>
            <a:chOff x="2677363" y="3548399"/>
            <a:chExt cx="3063021" cy="2652516"/>
          </a:xfrm>
        </p:grpSpPr>
        <p:pic>
          <p:nvPicPr>
            <p:cNvPr id="239" name="Picture 4" descr="C:\Users\antcrim\Desktop\treefigs\tree_2.png"/>
            <p:cNvPicPr>
              <a:picLocks noChangeAspect="1" noChangeArrowheads="1"/>
            </p:cNvPicPr>
            <p:nvPr/>
          </p:nvPicPr>
          <p:blipFill rotWithShape="1">
            <a:blip r:embed="rId9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2502" t="11818" r="7656" b="16773"/>
            <a:stretch/>
          </p:blipFill>
          <p:spPr bwMode="auto">
            <a:xfrm>
              <a:off x="2677363" y="3548399"/>
              <a:ext cx="3063021" cy="2652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2" name="Freeform 241"/>
            <p:cNvSpPr/>
            <p:nvPr/>
          </p:nvSpPr>
          <p:spPr>
            <a:xfrm>
              <a:off x="3688391" y="3853199"/>
              <a:ext cx="502920" cy="2282189"/>
            </a:xfrm>
            <a:custGeom>
              <a:avLst/>
              <a:gdLst>
                <a:gd name="connsiteX0" fmla="*/ 0 w 556260"/>
                <a:gd name="connsiteY0" fmla="*/ 0 h 2644140"/>
                <a:gd name="connsiteX1" fmla="*/ 525780 w 556260"/>
                <a:gd name="connsiteY1" fmla="*/ 457200 h 2644140"/>
                <a:gd name="connsiteX2" fmla="*/ 304800 w 556260"/>
                <a:gd name="connsiteY2" fmla="*/ 906780 h 2644140"/>
                <a:gd name="connsiteX3" fmla="*/ 541020 w 556260"/>
                <a:gd name="connsiteY3" fmla="*/ 1318260 h 2644140"/>
                <a:gd name="connsiteX4" fmla="*/ 480060 w 556260"/>
                <a:gd name="connsiteY4" fmla="*/ 1760220 h 2644140"/>
                <a:gd name="connsiteX5" fmla="*/ 533400 w 556260"/>
                <a:gd name="connsiteY5" fmla="*/ 2202180 h 2644140"/>
                <a:gd name="connsiteX6" fmla="*/ 556260 w 556260"/>
                <a:gd name="connsiteY6" fmla="*/ 2644140 h 2644140"/>
                <a:gd name="connsiteX0" fmla="*/ 502920 w 1059180"/>
                <a:gd name="connsiteY0" fmla="*/ 0 h 2644140"/>
                <a:gd name="connsiteX1" fmla="*/ 0 w 1059180"/>
                <a:gd name="connsiteY1" fmla="*/ 368300 h 2644140"/>
                <a:gd name="connsiteX2" fmla="*/ 807720 w 1059180"/>
                <a:gd name="connsiteY2" fmla="*/ 906780 h 2644140"/>
                <a:gd name="connsiteX3" fmla="*/ 1043940 w 1059180"/>
                <a:gd name="connsiteY3" fmla="*/ 1318260 h 2644140"/>
                <a:gd name="connsiteX4" fmla="*/ 982980 w 1059180"/>
                <a:gd name="connsiteY4" fmla="*/ 1760220 h 2644140"/>
                <a:gd name="connsiteX5" fmla="*/ 1036320 w 1059180"/>
                <a:gd name="connsiteY5" fmla="*/ 2202180 h 2644140"/>
                <a:gd name="connsiteX6" fmla="*/ 1059180 w 1059180"/>
                <a:gd name="connsiteY6" fmla="*/ 2644140 h 2644140"/>
                <a:gd name="connsiteX0" fmla="*/ 502920 w 1059180"/>
                <a:gd name="connsiteY0" fmla="*/ 0 h 2644140"/>
                <a:gd name="connsiteX1" fmla="*/ 0 w 1059180"/>
                <a:gd name="connsiteY1" fmla="*/ 368300 h 2644140"/>
                <a:gd name="connsiteX2" fmla="*/ 204470 w 1059180"/>
                <a:gd name="connsiteY2" fmla="*/ 754380 h 2644140"/>
                <a:gd name="connsiteX3" fmla="*/ 1043940 w 1059180"/>
                <a:gd name="connsiteY3" fmla="*/ 1318260 h 2644140"/>
                <a:gd name="connsiteX4" fmla="*/ 982980 w 1059180"/>
                <a:gd name="connsiteY4" fmla="*/ 1760220 h 2644140"/>
                <a:gd name="connsiteX5" fmla="*/ 1036320 w 1059180"/>
                <a:gd name="connsiteY5" fmla="*/ 2202180 h 2644140"/>
                <a:gd name="connsiteX6" fmla="*/ 1059180 w 1059180"/>
                <a:gd name="connsiteY6" fmla="*/ 2644140 h 2644140"/>
                <a:gd name="connsiteX0" fmla="*/ 502920 w 1059180"/>
                <a:gd name="connsiteY0" fmla="*/ 0 h 2644140"/>
                <a:gd name="connsiteX1" fmla="*/ 0 w 1059180"/>
                <a:gd name="connsiteY1" fmla="*/ 368300 h 2644140"/>
                <a:gd name="connsiteX2" fmla="*/ 204470 w 1059180"/>
                <a:gd name="connsiteY2" fmla="*/ 754380 h 2644140"/>
                <a:gd name="connsiteX3" fmla="*/ 8890 w 1059180"/>
                <a:gd name="connsiteY3" fmla="*/ 1134110 h 2644140"/>
                <a:gd name="connsiteX4" fmla="*/ 982980 w 1059180"/>
                <a:gd name="connsiteY4" fmla="*/ 1760220 h 2644140"/>
                <a:gd name="connsiteX5" fmla="*/ 1036320 w 1059180"/>
                <a:gd name="connsiteY5" fmla="*/ 2202180 h 2644140"/>
                <a:gd name="connsiteX6" fmla="*/ 1059180 w 1059180"/>
                <a:gd name="connsiteY6" fmla="*/ 2644140 h 2644140"/>
                <a:gd name="connsiteX0" fmla="*/ 502920 w 1059180"/>
                <a:gd name="connsiteY0" fmla="*/ 0 h 2644140"/>
                <a:gd name="connsiteX1" fmla="*/ 0 w 1059180"/>
                <a:gd name="connsiteY1" fmla="*/ 368300 h 2644140"/>
                <a:gd name="connsiteX2" fmla="*/ 204470 w 1059180"/>
                <a:gd name="connsiteY2" fmla="*/ 754380 h 2644140"/>
                <a:gd name="connsiteX3" fmla="*/ 8890 w 1059180"/>
                <a:gd name="connsiteY3" fmla="*/ 1134110 h 2644140"/>
                <a:gd name="connsiteX4" fmla="*/ 81280 w 1059180"/>
                <a:gd name="connsiteY4" fmla="*/ 1512570 h 2644140"/>
                <a:gd name="connsiteX5" fmla="*/ 1036320 w 1059180"/>
                <a:gd name="connsiteY5" fmla="*/ 2202180 h 2644140"/>
                <a:gd name="connsiteX6" fmla="*/ 1059180 w 1059180"/>
                <a:gd name="connsiteY6" fmla="*/ 2644140 h 2644140"/>
                <a:gd name="connsiteX0" fmla="*/ 502920 w 1059180"/>
                <a:gd name="connsiteY0" fmla="*/ 0 h 2644140"/>
                <a:gd name="connsiteX1" fmla="*/ 0 w 1059180"/>
                <a:gd name="connsiteY1" fmla="*/ 368300 h 2644140"/>
                <a:gd name="connsiteX2" fmla="*/ 204470 w 1059180"/>
                <a:gd name="connsiteY2" fmla="*/ 754380 h 2644140"/>
                <a:gd name="connsiteX3" fmla="*/ 8890 w 1059180"/>
                <a:gd name="connsiteY3" fmla="*/ 1134110 h 2644140"/>
                <a:gd name="connsiteX4" fmla="*/ 81280 w 1059180"/>
                <a:gd name="connsiteY4" fmla="*/ 1512570 h 2644140"/>
                <a:gd name="connsiteX5" fmla="*/ 2858 w 1059180"/>
                <a:gd name="connsiteY5" fmla="*/ 1897380 h 2644140"/>
                <a:gd name="connsiteX6" fmla="*/ 1059180 w 1059180"/>
                <a:gd name="connsiteY6" fmla="*/ 2644140 h 2644140"/>
                <a:gd name="connsiteX0" fmla="*/ 502920 w 502920"/>
                <a:gd name="connsiteY0" fmla="*/ 0 h 2282190"/>
                <a:gd name="connsiteX1" fmla="*/ 0 w 502920"/>
                <a:gd name="connsiteY1" fmla="*/ 368300 h 2282190"/>
                <a:gd name="connsiteX2" fmla="*/ 204470 w 502920"/>
                <a:gd name="connsiteY2" fmla="*/ 754380 h 2282190"/>
                <a:gd name="connsiteX3" fmla="*/ 8890 w 502920"/>
                <a:gd name="connsiteY3" fmla="*/ 1134110 h 2282190"/>
                <a:gd name="connsiteX4" fmla="*/ 81280 w 502920"/>
                <a:gd name="connsiteY4" fmla="*/ 1512570 h 2282190"/>
                <a:gd name="connsiteX5" fmla="*/ 2858 w 502920"/>
                <a:gd name="connsiteY5" fmla="*/ 1897380 h 2282190"/>
                <a:gd name="connsiteX6" fmla="*/ 25717 w 502920"/>
                <a:gd name="connsiteY6" fmla="*/ 2282190 h 2282190"/>
                <a:gd name="connsiteX0" fmla="*/ 502920 w 502920"/>
                <a:gd name="connsiteY0" fmla="*/ 0 h 2282190"/>
                <a:gd name="connsiteX1" fmla="*/ 0 w 502920"/>
                <a:gd name="connsiteY1" fmla="*/ 368300 h 2282190"/>
                <a:gd name="connsiteX2" fmla="*/ 204470 w 502920"/>
                <a:gd name="connsiteY2" fmla="*/ 754380 h 2282190"/>
                <a:gd name="connsiteX3" fmla="*/ 8890 w 502920"/>
                <a:gd name="connsiteY3" fmla="*/ 1134110 h 2282190"/>
                <a:gd name="connsiteX4" fmla="*/ 59849 w 502920"/>
                <a:gd name="connsiteY4" fmla="*/ 1514952 h 2282190"/>
                <a:gd name="connsiteX5" fmla="*/ 2858 w 502920"/>
                <a:gd name="connsiteY5" fmla="*/ 1897380 h 2282190"/>
                <a:gd name="connsiteX6" fmla="*/ 25717 w 502920"/>
                <a:gd name="connsiteY6" fmla="*/ 2282190 h 22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920" h="2282190">
                  <a:moveTo>
                    <a:pt x="502920" y="0"/>
                  </a:moveTo>
                  <a:lnTo>
                    <a:pt x="0" y="368300"/>
                  </a:lnTo>
                  <a:lnTo>
                    <a:pt x="204470" y="754380"/>
                  </a:lnTo>
                  <a:lnTo>
                    <a:pt x="8890" y="1134110"/>
                  </a:lnTo>
                  <a:lnTo>
                    <a:pt x="59849" y="1514952"/>
                  </a:lnTo>
                  <a:lnTo>
                    <a:pt x="2858" y="1897380"/>
                  </a:lnTo>
                  <a:lnTo>
                    <a:pt x="25717" y="2282190"/>
                  </a:lnTo>
                </a:path>
              </a:pathLst>
            </a:custGeom>
            <a:ln w="50800" cap="rnd">
              <a:gradFill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5400000" scaled="0"/>
              </a:gradFill>
            </a:ln>
            <a:effectLst>
              <a:outerShdw blurRad="38100" dist="12700" dir="2700000" algn="tl" rotWithShape="0">
                <a:schemeClr val="bg1">
                  <a:alpha val="78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7" name="Picture 3" descr="C:\Users\antcrim\Desktop\treefigs\tree_1.png"/>
          <p:cNvPicPr>
            <a:picLocks noChangeAspect="1" noChangeArrowheads="1"/>
          </p:cNvPicPr>
          <p:nvPr/>
        </p:nvPicPr>
        <p:blipFill rotWithShape="1">
          <a:blip r:embed="rId9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139" t="12483" r="8162" b="15942"/>
          <a:stretch/>
        </p:blipFill>
        <p:spPr bwMode="auto">
          <a:xfrm>
            <a:off x="12230100" y="15913038"/>
            <a:ext cx="1930400" cy="134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Freeform 248"/>
          <p:cNvSpPr/>
          <p:nvPr/>
        </p:nvSpPr>
        <p:spPr>
          <a:xfrm>
            <a:off x="12573001" y="16052800"/>
            <a:ext cx="558799" cy="1104899"/>
          </a:xfrm>
          <a:custGeom>
            <a:avLst/>
            <a:gdLst>
              <a:gd name="connsiteX0" fmla="*/ 0 w 556260"/>
              <a:gd name="connsiteY0" fmla="*/ 0 h 2644140"/>
              <a:gd name="connsiteX1" fmla="*/ 525780 w 556260"/>
              <a:gd name="connsiteY1" fmla="*/ 457200 h 2644140"/>
              <a:gd name="connsiteX2" fmla="*/ 304800 w 556260"/>
              <a:gd name="connsiteY2" fmla="*/ 906780 h 2644140"/>
              <a:gd name="connsiteX3" fmla="*/ 541020 w 556260"/>
              <a:gd name="connsiteY3" fmla="*/ 1318260 h 2644140"/>
              <a:gd name="connsiteX4" fmla="*/ 480060 w 556260"/>
              <a:gd name="connsiteY4" fmla="*/ 1760220 h 2644140"/>
              <a:gd name="connsiteX5" fmla="*/ 533400 w 556260"/>
              <a:gd name="connsiteY5" fmla="*/ 2202180 h 2644140"/>
              <a:gd name="connsiteX6" fmla="*/ 556260 w 556260"/>
              <a:gd name="connsiteY6" fmla="*/ 2644140 h 2644140"/>
              <a:gd name="connsiteX0" fmla="*/ 502920 w 1059180"/>
              <a:gd name="connsiteY0" fmla="*/ 0 h 2644140"/>
              <a:gd name="connsiteX1" fmla="*/ 0 w 1059180"/>
              <a:gd name="connsiteY1" fmla="*/ 368300 h 2644140"/>
              <a:gd name="connsiteX2" fmla="*/ 807720 w 1059180"/>
              <a:gd name="connsiteY2" fmla="*/ 906780 h 2644140"/>
              <a:gd name="connsiteX3" fmla="*/ 1043940 w 1059180"/>
              <a:gd name="connsiteY3" fmla="*/ 1318260 h 2644140"/>
              <a:gd name="connsiteX4" fmla="*/ 982980 w 1059180"/>
              <a:gd name="connsiteY4" fmla="*/ 1760220 h 2644140"/>
              <a:gd name="connsiteX5" fmla="*/ 1036320 w 1059180"/>
              <a:gd name="connsiteY5" fmla="*/ 2202180 h 2644140"/>
              <a:gd name="connsiteX6" fmla="*/ 1059180 w 1059180"/>
              <a:gd name="connsiteY6" fmla="*/ 2644140 h 2644140"/>
              <a:gd name="connsiteX0" fmla="*/ 502920 w 1059180"/>
              <a:gd name="connsiteY0" fmla="*/ 0 h 2644140"/>
              <a:gd name="connsiteX1" fmla="*/ 0 w 1059180"/>
              <a:gd name="connsiteY1" fmla="*/ 368300 h 2644140"/>
              <a:gd name="connsiteX2" fmla="*/ 204470 w 1059180"/>
              <a:gd name="connsiteY2" fmla="*/ 754380 h 2644140"/>
              <a:gd name="connsiteX3" fmla="*/ 1043940 w 1059180"/>
              <a:gd name="connsiteY3" fmla="*/ 1318260 h 2644140"/>
              <a:gd name="connsiteX4" fmla="*/ 982980 w 1059180"/>
              <a:gd name="connsiteY4" fmla="*/ 1760220 h 2644140"/>
              <a:gd name="connsiteX5" fmla="*/ 1036320 w 1059180"/>
              <a:gd name="connsiteY5" fmla="*/ 2202180 h 2644140"/>
              <a:gd name="connsiteX6" fmla="*/ 1059180 w 1059180"/>
              <a:gd name="connsiteY6" fmla="*/ 2644140 h 2644140"/>
              <a:gd name="connsiteX0" fmla="*/ 502920 w 1059180"/>
              <a:gd name="connsiteY0" fmla="*/ 0 h 2644140"/>
              <a:gd name="connsiteX1" fmla="*/ 0 w 1059180"/>
              <a:gd name="connsiteY1" fmla="*/ 368300 h 2644140"/>
              <a:gd name="connsiteX2" fmla="*/ 204470 w 1059180"/>
              <a:gd name="connsiteY2" fmla="*/ 754380 h 2644140"/>
              <a:gd name="connsiteX3" fmla="*/ 8890 w 1059180"/>
              <a:gd name="connsiteY3" fmla="*/ 1134110 h 2644140"/>
              <a:gd name="connsiteX4" fmla="*/ 982980 w 1059180"/>
              <a:gd name="connsiteY4" fmla="*/ 1760220 h 2644140"/>
              <a:gd name="connsiteX5" fmla="*/ 1036320 w 1059180"/>
              <a:gd name="connsiteY5" fmla="*/ 2202180 h 2644140"/>
              <a:gd name="connsiteX6" fmla="*/ 1059180 w 1059180"/>
              <a:gd name="connsiteY6" fmla="*/ 2644140 h 2644140"/>
              <a:gd name="connsiteX0" fmla="*/ 502920 w 1059180"/>
              <a:gd name="connsiteY0" fmla="*/ 0 h 2644140"/>
              <a:gd name="connsiteX1" fmla="*/ 0 w 1059180"/>
              <a:gd name="connsiteY1" fmla="*/ 368300 h 2644140"/>
              <a:gd name="connsiteX2" fmla="*/ 204470 w 1059180"/>
              <a:gd name="connsiteY2" fmla="*/ 754380 h 2644140"/>
              <a:gd name="connsiteX3" fmla="*/ 8890 w 1059180"/>
              <a:gd name="connsiteY3" fmla="*/ 1134110 h 2644140"/>
              <a:gd name="connsiteX4" fmla="*/ 81280 w 1059180"/>
              <a:gd name="connsiteY4" fmla="*/ 1512570 h 2644140"/>
              <a:gd name="connsiteX5" fmla="*/ 1036320 w 1059180"/>
              <a:gd name="connsiteY5" fmla="*/ 2202180 h 2644140"/>
              <a:gd name="connsiteX6" fmla="*/ 1059180 w 1059180"/>
              <a:gd name="connsiteY6" fmla="*/ 2644140 h 2644140"/>
              <a:gd name="connsiteX0" fmla="*/ 502920 w 1059180"/>
              <a:gd name="connsiteY0" fmla="*/ 0 h 2644140"/>
              <a:gd name="connsiteX1" fmla="*/ 0 w 1059180"/>
              <a:gd name="connsiteY1" fmla="*/ 368300 h 2644140"/>
              <a:gd name="connsiteX2" fmla="*/ 204470 w 1059180"/>
              <a:gd name="connsiteY2" fmla="*/ 754380 h 2644140"/>
              <a:gd name="connsiteX3" fmla="*/ 8890 w 1059180"/>
              <a:gd name="connsiteY3" fmla="*/ 1134110 h 2644140"/>
              <a:gd name="connsiteX4" fmla="*/ 81280 w 1059180"/>
              <a:gd name="connsiteY4" fmla="*/ 1512570 h 2644140"/>
              <a:gd name="connsiteX5" fmla="*/ 2858 w 1059180"/>
              <a:gd name="connsiteY5" fmla="*/ 1897380 h 2644140"/>
              <a:gd name="connsiteX6" fmla="*/ 1059180 w 1059180"/>
              <a:gd name="connsiteY6" fmla="*/ 2644140 h 2644140"/>
              <a:gd name="connsiteX0" fmla="*/ 502920 w 502920"/>
              <a:gd name="connsiteY0" fmla="*/ 0 h 2282190"/>
              <a:gd name="connsiteX1" fmla="*/ 0 w 502920"/>
              <a:gd name="connsiteY1" fmla="*/ 368300 h 2282190"/>
              <a:gd name="connsiteX2" fmla="*/ 204470 w 502920"/>
              <a:gd name="connsiteY2" fmla="*/ 754380 h 2282190"/>
              <a:gd name="connsiteX3" fmla="*/ 8890 w 502920"/>
              <a:gd name="connsiteY3" fmla="*/ 1134110 h 2282190"/>
              <a:gd name="connsiteX4" fmla="*/ 81280 w 502920"/>
              <a:gd name="connsiteY4" fmla="*/ 1512570 h 2282190"/>
              <a:gd name="connsiteX5" fmla="*/ 2858 w 502920"/>
              <a:gd name="connsiteY5" fmla="*/ 1897380 h 2282190"/>
              <a:gd name="connsiteX6" fmla="*/ 25717 w 502920"/>
              <a:gd name="connsiteY6" fmla="*/ 2282190 h 2282190"/>
              <a:gd name="connsiteX0" fmla="*/ 502920 w 502920"/>
              <a:gd name="connsiteY0" fmla="*/ 0 h 2282190"/>
              <a:gd name="connsiteX1" fmla="*/ 0 w 502920"/>
              <a:gd name="connsiteY1" fmla="*/ 368300 h 2282190"/>
              <a:gd name="connsiteX2" fmla="*/ 204470 w 502920"/>
              <a:gd name="connsiteY2" fmla="*/ 754380 h 2282190"/>
              <a:gd name="connsiteX3" fmla="*/ 8890 w 502920"/>
              <a:gd name="connsiteY3" fmla="*/ 1134110 h 2282190"/>
              <a:gd name="connsiteX4" fmla="*/ 59849 w 502920"/>
              <a:gd name="connsiteY4" fmla="*/ 1514952 h 2282190"/>
              <a:gd name="connsiteX5" fmla="*/ 2858 w 502920"/>
              <a:gd name="connsiteY5" fmla="*/ 1897380 h 2282190"/>
              <a:gd name="connsiteX6" fmla="*/ 25717 w 502920"/>
              <a:gd name="connsiteY6" fmla="*/ 2282190 h 2282190"/>
              <a:gd name="connsiteX0" fmla="*/ 917575 w 917575"/>
              <a:gd name="connsiteY0" fmla="*/ 0 h 2282190"/>
              <a:gd name="connsiteX1" fmla="*/ 414655 w 917575"/>
              <a:gd name="connsiteY1" fmla="*/ 368300 h 2282190"/>
              <a:gd name="connsiteX2" fmla="*/ 0 w 917575"/>
              <a:gd name="connsiteY2" fmla="*/ 767080 h 2282190"/>
              <a:gd name="connsiteX3" fmla="*/ 423545 w 917575"/>
              <a:gd name="connsiteY3" fmla="*/ 1134110 h 2282190"/>
              <a:gd name="connsiteX4" fmla="*/ 474504 w 917575"/>
              <a:gd name="connsiteY4" fmla="*/ 1514952 h 2282190"/>
              <a:gd name="connsiteX5" fmla="*/ 417513 w 917575"/>
              <a:gd name="connsiteY5" fmla="*/ 1897380 h 2282190"/>
              <a:gd name="connsiteX6" fmla="*/ 440372 w 917575"/>
              <a:gd name="connsiteY6" fmla="*/ 2282190 h 2282190"/>
              <a:gd name="connsiteX0" fmla="*/ 917575 w 917575"/>
              <a:gd name="connsiteY0" fmla="*/ 0 h 2282190"/>
              <a:gd name="connsiteX1" fmla="*/ 414655 w 917575"/>
              <a:gd name="connsiteY1" fmla="*/ 368300 h 2282190"/>
              <a:gd name="connsiteX2" fmla="*/ 0 w 917575"/>
              <a:gd name="connsiteY2" fmla="*/ 767080 h 2282190"/>
              <a:gd name="connsiteX3" fmla="*/ 80645 w 917575"/>
              <a:gd name="connsiteY3" fmla="*/ 1140460 h 2282190"/>
              <a:gd name="connsiteX4" fmla="*/ 474504 w 917575"/>
              <a:gd name="connsiteY4" fmla="*/ 1514952 h 2282190"/>
              <a:gd name="connsiteX5" fmla="*/ 417513 w 917575"/>
              <a:gd name="connsiteY5" fmla="*/ 1897380 h 2282190"/>
              <a:gd name="connsiteX6" fmla="*/ 440372 w 917575"/>
              <a:gd name="connsiteY6" fmla="*/ 2282190 h 2282190"/>
              <a:gd name="connsiteX0" fmla="*/ 901700 w 901700"/>
              <a:gd name="connsiteY0" fmla="*/ 0 h 2282190"/>
              <a:gd name="connsiteX1" fmla="*/ 398780 w 901700"/>
              <a:gd name="connsiteY1" fmla="*/ 368300 h 2282190"/>
              <a:gd name="connsiteX2" fmla="*/ 0 w 901700"/>
              <a:gd name="connsiteY2" fmla="*/ 754380 h 2282190"/>
              <a:gd name="connsiteX3" fmla="*/ 64770 w 901700"/>
              <a:gd name="connsiteY3" fmla="*/ 1140460 h 2282190"/>
              <a:gd name="connsiteX4" fmla="*/ 458629 w 901700"/>
              <a:gd name="connsiteY4" fmla="*/ 1514952 h 2282190"/>
              <a:gd name="connsiteX5" fmla="*/ 401638 w 901700"/>
              <a:gd name="connsiteY5" fmla="*/ 1897380 h 2282190"/>
              <a:gd name="connsiteX6" fmla="*/ 424497 w 901700"/>
              <a:gd name="connsiteY6" fmla="*/ 2282190 h 2282190"/>
              <a:gd name="connsiteX0" fmla="*/ 901700 w 901700"/>
              <a:gd name="connsiteY0" fmla="*/ 0 h 2282190"/>
              <a:gd name="connsiteX1" fmla="*/ 398780 w 901700"/>
              <a:gd name="connsiteY1" fmla="*/ 368300 h 2282190"/>
              <a:gd name="connsiteX2" fmla="*/ 0 w 901700"/>
              <a:gd name="connsiteY2" fmla="*/ 754380 h 2282190"/>
              <a:gd name="connsiteX3" fmla="*/ 64770 w 901700"/>
              <a:gd name="connsiteY3" fmla="*/ 1140460 h 2282190"/>
              <a:gd name="connsiteX4" fmla="*/ 103029 w 901700"/>
              <a:gd name="connsiteY4" fmla="*/ 1511777 h 2282190"/>
              <a:gd name="connsiteX5" fmla="*/ 401638 w 901700"/>
              <a:gd name="connsiteY5" fmla="*/ 1897380 h 2282190"/>
              <a:gd name="connsiteX6" fmla="*/ 424497 w 901700"/>
              <a:gd name="connsiteY6" fmla="*/ 2282190 h 2282190"/>
              <a:gd name="connsiteX0" fmla="*/ 901700 w 901700"/>
              <a:gd name="connsiteY0" fmla="*/ 0 h 2282190"/>
              <a:gd name="connsiteX1" fmla="*/ 398780 w 901700"/>
              <a:gd name="connsiteY1" fmla="*/ 368300 h 2282190"/>
              <a:gd name="connsiteX2" fmla="*/ 0 w 901700"/>
              <a:gd name="connsiteY2" fmla="*/ 754380 h 2282190"/>
              <a:gd name="connsiteX3" fmla="*/ 64770 w 901700"/>
              <a:gd name="connsiteY3" fmla="*/ 1140460 h 2282190"/>
              <a:gd name="connsiteX4" fmla="*/ 103029 w 901700"/>
              <a:gd name="connsiteY4" fmla="*/ 1511777 h 2282190"/>
              <a:gd name="connsiteX5" fmla="*/ 33338 w 901700"/>
              <a:gd name="connsiteY5" fmla="*/ 1900555 h 2282190"/>
              <a:gd name="connsiteX6" fmla="*/ 424497 w 901700"/>
              <a:gd name="connsiteY6" fmla="*/ 2282190 h 2282190"/>
              <a:gd name="connsiteX0" fmla="*/ 901700 w 901700"/>
              <a:gd name="connsiteY0" fmla="*/ 0 h 2288540"/>
              <a:gd name="connsiteX1" fmla="*/ 398780 w 901700"/>
              <a:gd name="connsiteY1" fmla="*/ 368300 h 2288540"/>
              <a:gd name="connsiteX2" fmla="*/ 0 w 901700"/>
              <a:gd name="connsiteY2" fmla="*/ 754380 h 2288540"/>
              <a:gd name="connsiteX3" fmla="*/ 64770 w 901700"/>
              <a:gd name="connsiteY3" fmla="*/ 1140460 h 2288540"/>
              <a:gd name="connsiteX4" fmla="*/ 103029 w 901700"/>
              <a:gd name="connsiteY4" fmla="*/ 1511777 h 2288540"/>
              <a:gd name="connsiteX5" fmla="*/ 33338 w 901700"/>
              <a:gd name="connsiteY5" fmla="*/ 1900555 h 2288540"/>
              <a:gd name="connsiteX6" fmla="*/ 2222 w 901700"/>
              <a:gd name="connsiteY6" fmla="*/ 2288540 h 2288540"/>
              <a:gd name="connsiteX0" fmla="*/ 976471 w 976471"/>
              <a:gd name="connsiteY0" fmla="*/ 0 h 2288540"/>
              <a:gd name="connsiteX1" fmla="*/ 473551 w 976471"/>
              <a:gd name="connsiteY1" fmla="*/ 368300 h 2288540"/>
              <a:gd name="connsiteX2" fmla="*/ 74771 w 976471"/>
              <a:gd name="connsiteY2" fmla="*/ 754380 h 2288540"/>
              <a:gd name="connsiteX3" fmla="*/ 139541 w 976471"/>
              <a:gd name="connsiteY3" fmla="*/ 1140460 h 2288540"/>
              <a:gd name="connsiteX4" fmla="*/ 0 w 976471"/>
              <a:gd name="connsiteY4" fmla="*/ 1518127 h 2288540"/>
              <a:gd name="connsiteX5" fmla="*/ 108109 w 976471"/>
              <a:gd name="connsiteY5" fmla="*/ 1900555 h 2288540"/>
              <a:gd name="connsiteX6" fmla="*/ 76993 w 976471"/>
              <a:gd name="connsiteY6" fmla="*/ 2288540 h 2288540"/>
              <a:gd name="connsiteX0" fmla="*/ 976471 w 976471"/>
              <a:gd name="connsiteY0" fmla="*/ 0 h 2288540"/>
              <a:gd name="connsiteX1" fmla="*/ 473551 w 976471"/>
              <a:gd name="connsiteY1" fmla="*/ 368300 h 2288540"/>
              <a:gd name="connsiteX2" fmla="*/ 74771 w 976471"/>
              <a:gd name="connsiteY2" fmla="*/ 754380 h 2288540"/>
              <a:gd name="connsiteX3" fmla="*/ 139541 w 976471"/>
              <a:gd name="connsiteY3" fmla="*/ 1140460 h 2288540"/>
              <a:gd name="connsiteX4" fmla="*/ 0 w 976471"/>
              <a:gd name="connsiteY4" fmla="*/ 1518127 h 2288540"/>
              <a:gd name="connsiteX5" fmla="*/ 25559 w 976471"/>
              <a:gd name="connsiteY5" fmla="*/ 1897380 h 2288540"/>
              <a:gd name="connsiteX6" fmla="*/ 76993 w 976471"/>
              <a:gd name="connsiteY6" fmla="*/ 2288540 h 2288540"/>
              <a:gd name="connsiteX0" fmla="*/ 976471 w 976471"/>
              <a:gd name="connsiteY0" fmla="*/ 0 h 2279015"/>
              <a:gd name="connsiteX1" fmla="*/ 473551 w 976471"/>
              <a:gd name="connsiteY1" fmla="*/ 368300 h 2279015"/>
              <a:gd name="connsiteX2" fmla="*/ 74771 w 976471"/>
              <a:gd name="connsiteY2" fmla="*/ 754380 h 2279015"/>
              <a:gd name="connsiteX3" fmla="*/ 139541 w 976471"/>
              <a:gd name="connsiteY3" fmla="*/ 1140460 h 2279015"/>
              <a:gd name="connsiteX4" fmla="*/ 0 w 976471"/>
              <a:gd name="connsiteY4" fmla="*/ 1518127 h 2279015"/>
              <a:gd name="connsiteX5" fmla="*/ 25559 w 976471"/>
              <a:gd name="connsiteY5" fmla="*/ 1897380 h 2279015"/>
              <a:gd name="connsiteX6" fmla="*/ 26193 w 976471"/>
              <a:gd name="connsiteY6" fmla="*/ 2279015 h 227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6471" h="2279015">
                <a:moveTo>
                  <a:pt x="976471" y="0"/>
                </a:moveTo>
                <a:lnTo>
                  <a:pt x="473551" y="368300"/>
                </a:lnTo>
                <a:lnTo>
                  <a:pt x="74771" y="754380"/>
                </a:lnTo>
                <a:lnTo>
                  <a:pt x="139541" y="1140460"/>
                </a:lnTo>
                <a:lnTo>
                  <a:pt x="0" y="1518127"/>
                </a:lnTo>
                <a:lnTo>
                  <a:pt x="25559" y="1897380"/>
                </a:lnTo>
                <a:cubicBezTo>
                  <a:pt x="25770" y="2024592"/>
                  <a:pt x="25982" y="2151803"/>
                  <a:pt x="26193" y="2279015"/>
                </a:cubicBezTo>
              </a:path>
            </a:pathLst>
          </a:custGeom>
          <a:ln w="50800" cap="rnd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  <a:effectLst>
            <a:outerShdw blurRad="38100" dist="12700" dir="2700000" algn="tl" rotWithShape="0">
              <a:schemeClr val="bg1">
                <a:alpha val="78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491" tIns="50245" rIns="100491" bIns="50245" rtlCol="0" anchor="ctr"/>
          <a:lstStyle/>
          <a:p>
            <a:pPr algn="ctr"/>
            <a:endParaRPr lang="en-GB"/>
          </a:p>
        </p:txBody>
      </p:sp>
      <p:sp>
        <p:nvSpPr>
          <p:cNvPr id="250" name="TextBox 249"/>
          <p:cNvSpPr txBox="1"/>
          <p:nvPr/>
        </p:nvSpPr>
        <p:spPr>
          <a:xfrm>
            <a:off x="11586528" y="15622078"/>
            <a:ext cx="845130" cy="1117134"/>
          </a:xfrm>
          <a:prstGeom prst="rect">
            <a:avLst/>
          </a:prstGeom>
          <a:noFill/>
        </p:spPr>
        <p:txBody>
          <a:bodyPr wrap="square" lIns="100491" tIns="50245" rIns="100491" bIns="50245" rtlCol="0">
            <a:spAutoFit/>
          </a:bodyPr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2" name="Freeform 251"/>
          <p:cNvSpPr/>
          <p:nvPr/>
        </p:nvSpPr>
        <p:spPr>
          <a:xfrm rot="5400000" flipV="1">
            <a:off x="10574342" y="17327565"/>
            <a:ext cx="425448" cy="212724"/>
          </a:xfrm>
          <a:custGeom>
            <a:avLst/>
            <a:gdLst>
              <a:gd name="connsiteX0" fmla="*/ 0 w 457200"/>
              <a:gd name="connsiteY0" fmla="*/ 14817 h 211667"/>
              <a:gd name="connsiteX1" fmla="*/ 273050 w 457200"/>
              <a:gd name="connsiteY1" fmla="*/ 21167 h 211667"/>
              <a:gd name="connsiteX2" fmla="*/ 196850 w 457200"/>
              <a:gd name="connsiteY2" fmla="*/ 141817 h 211667"/>
              <a:gd name="connsiteX3" fmla="*/ 457200 w 457200"/>
              <a:gd name="connsiteY3" fmla="*/ 211667 h 21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11667">
                <a:moveTo>
                  <a:pt x="0" y="14817"/>
                </a:moveTo>
                <a:cubicBezTo>
                  <a:pt x="120121" y="7408"/>
                  <a:pt x="240242" y="0"/>
                  <a:pt x="273050" y="21167"/>
                </a:cubicBezTo>
                <a:cubicBezTo>
                  <a:pt x="305858" y="42334"/>
                  <a:pt x="166158" y="110067"/>
                  <a:pt x="196850" y="141817"/>
                </a:cubicBezTo>
                <a:cubicBezTo>
                  <a:pt x="227542" y="173567"/>
                  <a:pt x="342371" y="192617"/>
                  <a:pt x="457200" y="211667"/>
                </a:cubicBezTo>
              </a:path>
            </a:pathLst>
          </a:custGeom>
          <a:ln w="25400">
            <a:solidFill>
              <a:srgbClr val="4F81BD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491" tIns="50245" rIns="100491" bIns="50245" rtlCol="0" anchor="ctr"/>
          <a:lstStyle/>
          <a:p>
            <a:pPr algn="ctr"/>
            <a:endParaRPr lang="en-GB">
              <a:latin typeface="Arial Rounded MT Bold" pitchFamily="34" charset="0"/>
            </a:endParaRPr>
          </a:p>
        </p:txBody>
      </p:sp>
      <p:sp>
        <p:nvSpPr>
          <p:cNvPr id="253" name="Freeform 252"/>
          <p:cNvSpPr/>
          <p:nvPr/>
        </p:nvSpPr>
        <p:spPr>
          <a:xfrm rot="5400000" flipV="1">
            <a:off x="12514266" y="17292640"/>
            <a:ext cx="434976" cy="292102"/>
          </a:xfrm>
          <a:custGeom>
            <a:avLst/>
            <a:gdLst>
              <a:gd name="connsiteX0" fmla="*/ 0 w 457200"/>
              <a:gd name="connsiteY0" fmla="*/ 14817 h 211667"/>
              <a:gd name="connsiteX1" fmla="*/ 273050 w 457200"/>
              <a:gd name="connsiteY1" fmla="*/ 21167 h 211667"/>
              <a:gd name="connsiteX2" fmla="*/ 196850 w 457200"/>
              <a:gd name="connsiteY2" fmla="*/ 141817 h 211667"/>
              <a:gd name="connsiteX3" fmla="*/ 457200 w 457200"/>
              <a:gd name="connsiteY3" fmla="*/ 211667 h 21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11667">
                <a:moveTo>
                  <a:pt x="0" y="14817"/>
                </a:moveTo>
                <a:cubicBezTo>
                  <a:pt x="120121" y="7408"/>
                  <a:pt x="240242" y="0"/>
                  <a:pt x="273050" y="21167"/>
                </a:cubicBezTo>
                <a:cubicBezTo>
                  <a:pt x="305858" y="42334"/>
                  <a:pt x="166158" y="110067"/>
                  <a:pt x="196850" y="141817"/>
                </a:cubicBezTo>
                <a:cubicBezTo>
                  <a:pt x="227542" y="173567"/>
                  <a:pt x="342371" y="192617"/>
                  <a:pt x="457200" y="211667"/>
                </a:cubicBezTo>
              </a:path>
            </a:pathLst>
          </a:custGeom>
          <a:ln w="25400">
            <a:solidFill>
              <a:srgbClr val="4F81BD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491" tIns="50245" rIns="100491" bIns="50245" rtlCol="0" anchor="ctr"/>
          <a:lstStyle/>
          <a:p>
            <a:pPr algn="ctr"/>
            <a:endParaRPr lang="en-GB">
              <a:latin typeface="Arial Rounded MT Bold" pitchFamily="34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9972674" y="17649825"/>
            <a:ext cx="2000251" cy="115252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10057767" y="17917936"/>
            <a:ext cx="661232" cy="607786"/>
          </a:xfrm>
          <a:prstGeom prst="ellipse">
            <a:avLst/>
          </a:prstGeom>
          <a:noFill/>
          <a:ln w="12700"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11264213" y="18140009"/>
            <a:ext cx="661232" cy="607786"/>
          </a:xfrm>
          <a:prstGeom prst="ellipse">
            <a:avLst/>
          </a:prstGeom>
          <a:noFill/>
          <a:ln w="12700">
            <a:gradFill>
              <a:gsLst>
                <a:gs pos="0">
                  <a:srgbClr val="DCEBF5"/>
                </a:gs>
                <a:gs pos="8000">
                  <a:srgbClr val="83A7C3"/>
                </a:gs>
                <a:gs pos="13000">
                  <a:srgbClr val="768FB9"/>
                </a:gs>
                <a:gs pos="21001">
                  <a:srgbClr val="83A7C3"/>
                </a:gs>
                <a:gs pos="52000">
                  <a:srgbClr val="FFFFFF"/>
                </a:gs>
                <a:gs pos="56000">
                  <a:srgbClr val="9C6563"/>
                </a:gs>
                <a:gs pos="58000">
                  <a:srgbClr val="80302D"/>
                </a:gs>
                <a:gs pos="71001">
                  <a:srgbClr val="C0524E"/>
                </a:gs>
                <a:gs pos="94000">
                  <a:srgbClr val="EBDAD4"/>
                </a:gs>
                <a:gs pos="100000">
                  <a:srgbClr val="55261C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10747640" y="17676107"/>
            <a:ext cx="661232" cy="607786"/>
          </a:xfrm>
          <a:prstGeom prst="ellipse">
            <a:avLst/>
          </a:prstGeom>
          <a:noFill/>
          <a:ln w="12700"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66" name="Plus 265"/>
          <p:cNvSpPr/>
          <p:nvPr/>
        </p:nvSpPr>
        <p:spPr>
          <a:xfrm>
            <a:off x="10479087" y="18193457"/>
            <a:ext cx="146941" cy="135063"/>
          </a:xfrm>
          <a:prstGeom prst="mathPlus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68" name="Plus 267"/>
          <p:cNvSpPr/>
          <p:nvPr/>
        </p:nvSpPr>
        <p:spPr>
          <a:xfrm>
            <a:off x="10143860" y="18079157"/>
            <a:ext cx="146941" cy="135063"/>
          </a:xfrm>
          <a:prstGeom prst="mathPlus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70" name="Plus 269"/>
          <p:cNvSpPr/>
          <p:nvPr/>
        </p:nvSpPr>
        <p:spPr>
          <a:xfrm>
            <a:off x="10229957" y="18268246"/>
            <a:ext cx="146941" cy="135063"/>
          </a:xfrm>
          <a:prstGeom prst="mathPlus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72" name="Flowchart: Collate 271"/>
          <p:cNvSpPr/>
          <p:nvPr/>
        </p:nvSpPr>
        <p:spPr>
          <a:xfrm>
            <a:off x="10919831" y="17917936"/>
            <a:ext cx="45719" cy="67532"/>
          </a:xfrm>
          <a:prstGeom prst="flowChartCollate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4" name="Flowchart: Collate 273"/>
          <p:cNvSpPr/>
          <p:nvPr/>
        </p:nvSpPr>
        <p:spPr>
          <a:xfrm>
            <a:off x="11350308" y="18079155"/>
            <a:ext cx="45719" cy="67532"/>
          </a:xfrm>
          <a:prstGeom prst="flowChartCollate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6" name="Flowchart: Collate 275"/>
          <p:cNvSpPr/>
          <p:nvPr/>
        </p:nvSpPr>
        <p:spPr>
          <a:xfrm>
            <a:off x="11005926" y="18097500"/>
            <a:ext cx="45719" cy="67532"/>
          </a:xfrm>
          <a:prstGeom prst="flowChartCollate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8" name="Flowchart: Summing Junction 277"/>
          <p:cNvSpPr>
            <a:spLocks noChangeAspect="1"/>
          </p:cNvSpPr>
          <p:nvPr/>
        </p:nvSpPr>
        <p:spPr>
          <a:xfrm>
            <a:off x="11054139" y="17963078"/>
            <a:ext cx="105797" cy="99056"/>
          </a:xfrm>
          <a:prstGeom prst="flowChartSummingJuncti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80" name="Flowchart: Summing Junction 279"/>
          <p:cNvSpPr>
            <a:spLocks noChangeAspect="1"/>
          </p:cNvSpPr>
          <p:nvPr/>
        </p:nvSpPr>
        <p:spPr>
          <a:xfrm>
            <a:off x="10364266" y="18204907"/>
            <a:ext cx="105797" cy="99056"/>
          </a:xfrm>
          <a:prstGeom prst="flowChartSummingJunc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82" name="Flowchart: Collate 281"/>
          <p:cNvSpPr/>
          <p:nvPr/>
        </p:nvSpPr>
        <p:spPr>
          <a:xfrm>
            <a:off x="11178117" y="18097500"/>
            <a:ext cx="45719" cy="67532"/>
          </a:xfrm>
          <a:prstGeom prst="flowChartCollate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5" name="Diamond 284"/>
          <p:cNvSpPr/>
          <p:nvPr/>
        </p:nvSpPr>
        <p:spPr>
          <a:xfrm>
            <a:off x="11780787" y="18476912"/>
            <a:ext cx="73470" cy="67532"/>
          </a:xfrm>
          <a:prstGeom prst="diamond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87" name="Diamond 286"/>
          <p:cNvSpPr/>
          <p:nvPr/>
        </p:nvSpPr>
        <p:spPr>
          <a:xfrm>
            <a:off x="11366501" y="18399478"/>
            <a:ext cx="73470" cy="67532"/>
          </a:xfrm>
          <a:prstGeom prst="diamond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89" name="Diamond 288"/>
          <p:cNvSpPr/>
          <p:nvPr/>
        </p:nvSpPr>
        <p:spPr>
          <a:xfrm>
            <a:off x="11695062" y="18580453"/>
            <a:ext cx="73470" cy="67532"/>
          </a:xfrm>
          <a:prstGeom prst="diamond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90" name="Diamond 289"/>
          <p:cNvSpPr/>
          <p:nvPr/>
        </p:nvSpPr>
        <p:spPr>
          <a:xfrm>
            <a:off x="11442331" y="18324512"/>
            <a:ext cx="73470" cy="67532"/>
          </a:xfrm>
          <a:prstGeom prst="diamond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91" name="Diamond 290"/>
          <p:cNvSpPr/>
          <p:nvPr/>
        </p:nvSpPr>
        <p:spPr>
          <a:xfrm>
            <a:off x="11522501" y="18543058"/>
            <a:ext cx="73470" cy="67532"/>
          </a:xfrm>
          <a:prstGeom prst="diamond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92" name="Flowchart: Summing Junction 291"/>
          <p:cNvSpPr>
            <a:spLocks noChangeAspect="1"/>
          </p:cNvSpPr>
          <p:nvPr/>
        </p:nvSpPr>
        <p:spPr>
          <a:xfrm>
            <a:off x="11570712" y="18426980"/>
            <a:ext cx="105797" cy="99056"/>
          </a:xfrm>
          <a:prstGeom prst="flowChartSummingJuncti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cxnSp>
        <p:nvCxnSpPr>
          <p:cNvPr id="293" name="Straight Connector 292"/>
          <p:cNvCxnSpPr>
            <a:stCxn id="278" idx="4"/>
            <a:endCxn id="296" idx="0"/>
          </p:cNvCxnSpPr>
          <p:nvPr/>
        </p:nvCxnSpPr>
        <p:spPr>
          <a:xfrm>
            <a:off x="11107038" y="18062134"/>
            <a:ext cx="19050" cy="51654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280" idx="5"/>
            <a:endCxn id="296" idx="1"/>
          </p:cNvCxnSpPr>
          <p:nvPr/>
        </p:nvCxnSpPr>
        <p:spPr>
          <a:xfrm>
            <a:off x="10454569" y="18289457"/>
            <a:ext cx="618620" cy="32705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>
            <a:stCxn id="292" idx="2"/>
            <a:endCxn id="296" idx="4"/>
          </p:cNvCxnSpPr>
          <p:nvPr/>
        </p:nvCxnSpPr>
        <p:spPr>
          <a:xfrm flipH="1">
            <a:off x="11178986" y="18476508"/>
            <a:ext cx="391726" cy="140003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5-Point Star 295"/>
          <p:cNvSpPr>
            <a:spLocks noChangeAspect="1"/>
          </p:cNvSpPr>
          <p:nvPr/>
        </p:nvSpPr>
        <p:spPr>
          <a:xfrm>
            <a:off x="11073189" y="18578675"/>
            <a:ext cx="105797" cy="99056"/>
          </a:xfrm>
          <a:prstGeom prst="star5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12074313" y="17659350"/>
            <a:ext cx="2057167" cy="115252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>
            <a:off x="12160411" y="17998546"/>
            <a:ext cx="661232" cy="607786"/>
          </a:xfrm>
          <a:prstGeom prst="ellipse">
            <a:avLst/>
          </a:prstGeom>
          <a:noFill/>
          <a:ln w="12700"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12811815" y="18168584"/>
            <a:ext cx="661232" cy="607786"/>
          </a:xfrm>
          <a:prstGeom prst="ellipse">
            <a:avLst/>
          </a:prstGeom>
          <a:noFill/>
          <a:ln w="12700">
            <a:gradFill>
              <a:gsLst>
                <a:gs pos="0">
                  <a:srgbClr val="DCEBF5"/>
                </a:gs>
                <a:gs pos="8000">
                  <a:srgbClr val="83A7C3"/>
                </a:gs>
                <a:gs pos="13000">
                  <a:srgbClr val="768FB9"/>
                </a:gs>
                <a:gs pos="21001">
                  <a:srgbClr val="83A7C3"/>
                </a:gs>
                <a:gs pos="52000">
                  <a:srgbClr val="FFFFFF"/>
                </a:gs>
                <a:gs pos="56000">
                  <a:srgbClr val="9C6563"/>
                </a:gs>
                <a:gs pos="58000">
                  <a:srgbClr val="80302D"/>
                </a:gs>
                <a:gs pos="71001">
                  <a:srgbClr val="C0524E"/>
                </a:gs>
                <a:gs pos="94000">
                  <a:srgbClr val="EBDAD4"/>
                </a:gs>
                <a:gs pos="100000">
                  <a:srgbClr val="55261C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13404958" y="17842441"/>
            <a:ext cx="661232" cy="607786"/>
          </a:xfrm>
          <a:prstGeom prst="ellipse">
            <a:avLst/>
          </a:prstGeom>
          <a:noFill/>
          <a:ln w="12700">
            <a:gradFill>
              <a:gsLst>
                <a:gs pos="0">
                  <a:srgbClr val="000000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01" name="Plus 300"/>
          <p:cNvSpPr/>
          <p:nvPr/>
        </p:nvSpPr>
        <p:spPr>
          <a:xfrm>
            <a:off x="12299950" y="18344268"/>
            <a:ext cx="146941" cy="135063"/>
          </a:xfrm>
          <a:prstGeom prst="mathPlus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02" name="Plus 301"/>
          <p:cNvSpPr/>
          <p:nvPr/>
        </p:nvSpPr>
        <p:spPr>
          <a:xfrm>
            <a:off x="12246504" y="18159767"/>
            <a:ext cx="146941" cy="135063"/>
          </a:xfrm>
          <a:prstGeom prst="mathPlus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03" name="Plus 302"/>
          <p:cNvSpPr/>
          <p:nvPr/>
        </p:nvSpPr>
        <p:spPr>
          <a:xfrm>
            <a:off x="12418696" y="18419762"/>
            <a:ext cx="146941" cy="135063"/>
          </a:xfrm>
          <a:prstGeom prst="mathPlus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04" name="Flowchart: Collate 303"/>
          <p:cNvSpPr/>
          <p:nvPr/>
        </p:nvSpPr>
        <p:spPr>
          <a:xfrm>
            <a:off x="13577147" y="18205802"/>
            <a:ext cx="45719" cy="67532"/>
          </a:xfrm>
          <a:prstGeom prst="flowChartCollate">
            <a:avLst/>
          </a:prstGeom>
          <a:noFill/>
          <a:ln w="127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5" name="Flowchart: Collate 304"/>
          <p:cNvSpPr/>
          <p:nvPr/>
        </p:nvSpPr>
        <p:spPr>
          <a:xfrm>
            <a:off x="14007624" y="18134012"/>
            <a:ext cx="45719" cy="67532"/>
          </a:xfrm>
          <a:prstGeom prst="flowChartCollate">
            <a:avLst/>
          </a:prstGeom>
          <a:noFill/>
          <a:ln w="127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6" name="Flowchart: Collate 305"/>
          <p:cNvSpPr/>
          <p:nvPr/>
        </p:nvSpPr>
        <p:spPr>
          <a:xfrm>
            <a:off x="13663244" y="18311460"/>
            <a:ext cx="45719" cy="67532"/>
          </a:xfrm>
          <a:prstGeom prst="flowChartCollate">
            <a:avLst/>
          </a:prstGeom>
          <a:noFill/>
          <a:ln w="127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7" name="Flowchart: Summing Junction 306"/>
          <p:cNvSpPr>
            <a:spLocks noChangeAspect="1"/>
          </p:cNvSpPr>
          <p:nvPr/>
        </p:nvSpPr>
        <p:spPr>
          <a:xfrm>
            <a:off x="13711457" y="18129412"/>
            <a:ext cx="105797" cy="99056"/>
          </a:xfrm>
          <a:prstGeom prst="flowChartSummingJuncti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08" name="Flowchart: Summing Junction 307"/>
          <p:cNvSpPr>
            <a:spLocks noChangeAspect="1"/>
          </p:cNvSpPr>
          <p:nvPr/>
        </p:nvSpPr>
        <p:spPr>
          <a:xfrm>
            <a:off x="12466910" y="18285516"/>
            <a:ext cx="105797" cy="99056"/>
          </a:xfrm>
          <a:prstGeom prst="flowChartSummingJunc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09" name="Flowchart: Collate 308"/>
          <p:cNvSpPr/>
          <p:nvPr/>
        </p:nvSpPr>
        <p:spPr>
          <a:xfrm>
            <a:off x="13757275" y="18286412"/>
            <a:ext cx="45719" cy="67532"/>
          </a:xfrm>
          <a:prstGeom prst="flowChartCollate">
            <a:avLst/>
          </a:prstGeom>
          <a:noFill/>
          <a:ln w="127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0" name="Diamond 309"/>
          <p:cNvSpPr/>
          <p:nvPr/>
        </p:nvSpPr>
        <p:spPr>
          <a:xfrm>
            <a:off x="13176251" y="18653477"/>
            <a:ext cx="73470" cy="67532"/>
          </a:xfrm>
          <a:prstGeom prst="diamond">
            <a:avLst/>
          </a:prstGeom>
          <a:noFill/>
          <a:ln w="127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11" name="Diamond 310"/>
          <p:cNvSpPr/>
          <p:nvPr/>
        </p:nvSpPr>
        <p:spPr>
          <a:xfrm>
            <a:off x="12897911" y="18491023"/>
            <a:ext cx="73470" cy="67532"/>
          </a:xfrm>
          <a:prstGeom prst="diamond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12" name="Diamond 311"/>
          <p:cNvSpPr/>
          <p:nvPr/>
        </p:nvSpPr>
        <p:spPr>
          <a:xfrm>
            <a:off x="13042531" y="18553112"/>
            <a:ext cx="73470" cy="67532"/>
          </a:xfrm>
          <a:prstGeom prst="diamond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13" name="Flowchart: Summing Junction 312"/>
          <p:cNvSpPr>
            <a:spLocks noChangeAspect="1"/>
          </p:cNvSpPr>
          <p:nvPr/>
        </p:nvSpPr>
        <p:spPr>
          <a:xfrm>
            <a:off x="13118314" y="18455555"/>
            <a:ext cx="105797" cy="99056"/>
          </a:xfrm>
          <a:prstGeom prst="flowChartSummingJuncti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cxnSp>
        <p:nvCxnSpPr>
          <p:cNvPr id="314" name="Straight Connector 313"/>
          <p:cNvCxnSpPr>
            <a:stCxn id="308" idx="6"/>
            <a:endCxn id="318" idx="1"/>
          </p:cNvCxnSpPr>
          <p:nvPr/>
        </p:nvCxnSpPr>
        <p:spPr>
          <a:xfrm flipV="1">
            <a:off x="12572707" y="17862853"/>
            <a:ext cx="621615" cy="47219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>
            <a:stCxn id="307" idx="1"/>
            <a:endCxn id="318" idx="4"/>
          </p:cNvCxnSpPr>
          <p:nvPr/>
        </p:nvCxnSpPr>
        <p:spPr>
          <a:xfrm flipH="1" flipV="1">
            <a:off x="13319995" y="17862853"/>
            <a:ext cx="406956" cy="28106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13" idx="1"/>
            <a:endCxn id="318" idx="3"/>
          </p:cNvCxnSpPr>
          <p:nvPr/>
        </p:nvCxnSpPr>
        <p:spPr>
          <a:xfrm flipV="1">
            <a:off x="13133808" y="17935575"/>
            <a:ext cx="162186" cy="5344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Plus 316"/>
          <p:cNvSpPr/>
          <p:nvPr/>
        </p:nvSpPr>
        <p:spPr>
          <a:xfrm>
            <a:off x="12590887" y="18353971"/>
            <a:ext cx="146941" cy="135063"/>
          </a:xfrm>
          <a:prstGeom prst="mathPlus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18" name="5-Point Star 317"/>
          <p:cNvSpPr>
            <a:spLocks noChangeAspect="1"/>
          </p:cNvSpPr>
          <p:nvPr/>
        </p:nvSpPr>
        <p:spPr>
          <a:xfrm>
            <a:off x="13194322" y="17817909"/>
            <a:ext cx="125673" cy="117666"/>
          </a:xfrm>
          <a:prstGeom prst="star5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19" name="TextBox 318"/>
          <p:cNvSpPr txBox="1"/>
          <p:nvPr/>
        </p:nvSpPr>
        <p:spPr>
          <a:xfrm>
            <a:off x="11557000" y="17202748"/>
            <a:ext cx="883916" cy="378470"/>
          </a:xfrm>
          <a:prstGeom prst="rect">
            <a:avLst/>
          </a:prstGeom>
          <a:noFill/>
        </p:spPr>
        <p:txBody>
          <a:bodyPr wrap="square" lIns="100491" tIns="50245" rIns="100491" bIns="50245" rtlCol="0">
            <a:spAutoFit/>
          </a:bodyPr>
          <a:lstStyle/>
          <a:p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Leaves 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0" name="Right Brace 319"/>
          <p:cNvSpPr/>
          <p:nvPr/>
        </p:nvSpPr>
        <p:spPr>
          <a:xfrm rot="5400000">
            <a:off x="11883694" y="17389806"/>
            <a:ext cx="360566" cy="3839704"/>
          </a:xfrm>
          <a:prstGeom prst="rightBrace">
            <a:avLst>
              <a:gd name="adj1" fmla="val 8333"/>
              <a:gd name="adj2" fmla="val 50537"/>
            </a:avLst>
          </a:prstGeom>
          <a:ln w="31750"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491" tIns="50245" rIns="100491" bIns="50245"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9509483" y="15985460"/>
            <a:ext cx="487810" cy="378470"/>
          </a:xfrm>
          <a:prstGeom prst="rect">
            <a:avLst/>
          </a:prstGeom>
          <a:noFill/>
        </p:spPr>
        <p:txBody>
          <a:bodyPr wrap="square" lIns="100491" tIns="50245" rIns="100491" bIns="50245" rtlCol="0">
            <a:spAutoFit/>
          </a:bodyPr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(a)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9483951" y="17661154"/>
            <a:ext cx="504225" cy="378470"/>
          </a:xfrm>
          <a:prstGeom prst="rect">
            <a:avLst/>
          </a:prstGeom>
          <a:noFill/>
        </p:spPr>
        <p:txBody>
          <a:bodyPr wrap="square" lIns="100491" tIns="50245" rIns="100491" bIns="50245" rtlCol="0">
            <a:spAutoFit/>
          </a:bodyPr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(b)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9506418" y="19235737"/>
            <a:ext cx="487810" cy="378470"/>
          </a:xfrm>
          <a:prstGeom prst="rect">
            <a:avLst/>
          </a:prstGeom>
          <a:noFill/>
        </p:spPr>
        <p:txBody>
          <a:bodyPr wrap="square" lIns="100491" tIns="50245" rIns="100491" bIns="50245" rtlCol="0">
            <a:spAutoFit/>
          </a:bodyPr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(c)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10896600" y="18833747"/>
            <a:ext cx="2197100" cy="378470"/>
          </a:xfrm>
          <a:prstGeom prst="rect">
            <a:avLst/>
          </a:prstGeom>
          <a:noFill/>
        </p:spPr>
        <p:txBody>
          <a:bodyPr wrap="square" lIns="100491" tIns="50245" rIns="100491" bIns="50245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Nearest Clusters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10795000" y="19454943"/>
            <a:ext cx="2527301" cy="378470"/>
          </a:xfrm>
          <a:prstGeom prst="rect">
            <a:avLst/>
          </a:prstGeom>
          <a:noFill/>
        </p:spPr>
        <p:txBody>
          <a:bodyPr wrap="square" lIns="100491" tIns="50245" rIns="100491" bIns="50245" rtlCol="0">
            <a:spAutoFit/>
          </a:bodyPr>
          <a:lstStyle/>
          <a:p>
            <a:pPr algn="ctr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Tag Distribution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99" cstate="print"/>
          <a:stretch>
            <a:fillRect/>
          </a:stretch>
        </p:blipFill>
        <p:spPr>
          <a:xfrm>
            <a:off x="13881100" y="15819437"/>
            <a:ext cx="227591" cy="205916"/>
          </a:xfrm>
          <a:prstGeom prst="rect">
            <a:avLst/>
          </a:prstGeom>
        </p:spPr>
      </p:pic>
      <p:sp>
        <p:nvSpPr>
          <p:cNvPr id="340" name="TextBox 339"/>
          <p:cNvSpPr txBox="1"/>
          <p:nvPr/>
        </p:nvSpPr>
        <p:spPr>
          <a:xfrm>
            <a:off x="13360400" y="15755937"/>
            <a:ext cx="723900" cy="276999"/>
          </a:xfrm>
          <a:prstGeom prst="rect">
            <a:avLst/>
          </a:prstGeom>
          <a:noFill/>
        </p:spPr>
        <p:txBody>
          <a:bodyPr wrap="square" lIns="100491" tIns="0" rIns="100491" bIns="0" rtlCol="0">
            <a:spAutoFit/>
          </a:bodyPr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Tree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42" name="Curved Connector 28"/>
          <p:cNvCxnSpPr>
            <a:stCxn id="347" idx="0"/>
            <a:endCxn id="239" idx="0"/>
          </p:cNvCxnSpPr>
          <p:nvPr/>
        </p:nvCxnSpPr>
        <p:spPr>
          <a:xfrm rot="16200000" flipV="1">
            <a:off x="11537522" y="15360722"/>
            <a:ext cx="74205" cy="1178964"/>
          </a:xfrm>
          <a:prstGeom prst="curvedConnector3">
            <a:avLst>
              <a:gd name="adj1" fmla="val 408065"/>
            </a:avLst>
          </a:prstGeom>
          <a:ln>
            <a:prstDash val="dash"/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Curved Connector 103"/>
          <p:cNvCxnSpPr>
            <a:stCxn id="347" idx="0"/>
            <a:endCxn id="247" idx="0"/>
          </p:cNvCxnSpPr>
          <p:nvPr/>
        </p:nvCxnSpPr>
        <p:spPr>
          <a:xfrm rot="5400000" flipH="1" flipV="1">
            <a:off x="12642569" y="15434575"/>
            <a:ext cx="74268" cy="1031194"/>
          </a:xfrm>
          <a:prstGeom prst="curvedConnector3">
            <a:avLst>
              <a:gd name="adj1" fmla="val 407804"/>
            </a:avLst>
          </a:prstGeom>
          <a:ln>
            <a:prstDash val="dash"/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7" name="Picture 346" descr="addin_tmp.png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96" cstate="print"/>
          <a:stretch>
            <a:fillRect/>
          </a:stretch>
        </p:blipFill>
        <p:spPr>
          <a:xfrm>
            <a:off x="12045043" y="15987306"/>
            <a:ext cx="238125" cy="175260"/>
          </a:xfrm>
          <a:prstGeom prst="rect">
            <a:avLst/>
          </a:prstGeom>
        </p:spPr>
      </p:pic>
      <p:pic>
        <p:nvPicPr>
          <p:cNvPr id="360" name="Picture 359" descr="addin_tmp.png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00" cstate="print"/>
          <a:stretch>
            <a:fillRect/>
          </a:stretch>
        </p:blipFill>
        <p:spPr>
          <a:xfrm>
            <a:off x="10324193" y="18012956"/>
            <a:ext cx="184785" cy="150495"/>
          </a:xfrm>
          <a:prstGeom prst="rect">
            <a:avLst/>
          </a:prstGeom>
        </p:spPr>
      </p:pic>
      <p:pic>
        <p:nvPicPr>
          <p:cNvPr id="362" name="Picture 361" descr="addin_tmp.png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01" cstate="print"/>
          <a:stretch>
            <a:fillRect/>
          </a:stretch>
        </p:blipFill>
        <p:spPr>
          <a:xfrm>
            <a:off x="11581493" y="18232031"/>
            <a:ext cx="192405" cy="154305"/>
          </a:xfrm>
          <a:prstGeom prst="rect">
            <a:avLst/>
          </a:prstGeom>
        </p:spPr>
      </p:pic>
      <p:pic>
        <p:nvPicPr>
          <p:cNvPr id="364" name="Picture 363" descr="addin_tmp.png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02" cstate="print"/>
          <a:stretch>
            <a:fillRect/>
          </a:stretch>
        </p:blipFill>
        <p:spPr>
          <a:xfrm>
            <a:off x="11038568" y="17774831"/>
            <a:ext cx="190500" cy="154305"/>
          </a:xfrm>
          <a:prstGeom prst="rect">
            <a:avLst/>
          </a:prstGeom>
        </p:spPr>
      </p:pic>
      <p:pic>
        <p:nvPicPr>
          <p:cNvPr id="371" name="Picture 370" descr="addin_tmp.png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103" cstate="print"/>
          <a:stretch>
            <a:fillRect/>
          </a:stretch>
        </p:blipFill>
        <p:spPr>
          <a:xfrm>
            <a:off x="10022568" y="17317631"/>
            <a:ext cx="622935" cy="255270"/>
          </a:xfrm>
          <a:prstGeom prst="rect">
            <a:avLst/>
          </a:prstGeom>
        </p:spPr>
      </p:pic>
      <p:pic>
        <p:nvPicPr>
          <p:cNvPr id="373" name="Picture 372" descr="addin_tmp.png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104" cstate="print"/>
          <a:stretch>
            <a:fillRect/>
          </a:stretch>
        </p:blipFill>
        <p:spPr>
          <a:xfrm>
            <a:off x="13270593" y="17304931"/>
            <a:ext cx="735330" cy="257175"/>
          </a:xfrm>
          <a:prstGeom prst="rect">
            <a:avLst/>
          </a:prstGeom>
        </p:spPr>
      </p:pic>
      <p:pic>
        <p:nvPicPr>
          <p:cNvPr id="375" name="Picture 374" descr="addin_tmp.png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00" cstate="print"/>
          <a:stretch>
            <a:fillRect/>
          </a:stretch>
        </p:blipFill>
        <p:spPr>
          <a:xfrm>
            <a:off x="12429218" y="18051056"/>
            <a:ext cx="184785" cy="150495"/>
          </a:xfrm>
          <a:prstGeom prst="rect">
            <a:avLst/>
          </a:prstGeom>
        </p:spPr>
      </p:pic>
      <p:pic>
        <p:nvPicPr>
          <p:cNvPr id="376" name="Picture 375" descr="addin_tmp.png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01" cstate="print"/>
          <a:stretch>
            <a:fillRect/>
          </a:stretch>
        </p:blipFill>
        <p:spPr>
          <a:xfrm>
            <a:off x="12934043" y="18251081"/>
            <a:ext cx="192405" cy="154305"/>
          </a:xfrm>
          <a:prstGeom prst="rect">
            <a:avLst/>
          </a:prstGeom>
        </p:spPr>
      </p:pic>
      <p:pic>
        <p:nvPicPr>
          <p:cNvPr id="378" name="Picture 377" descr="addin_tmp.png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105" cstate="print"/>
          <a:stretch>
            <a:fillRect/>
          </a:stretch>
        </p:blipFill>
        <p:spPr>
          <a:xfrm>
            <a:off x="13648418" y="17898656"/>
            <a:ext cx="198120" cy="154305"/>
          </a:xfrm>
          <a:prstGeom prst="rect">
            <a:avLst/>
          </a:prstGeom>
        </p:spPr>
      </p:pic>
      <p:pic>
        <p:nvPicPr>
          <p:cNvPr id="385" name="Picture 384" descr="addin_tmp.png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96" cstate="print"/>
          <a:stretch>
            <a:fillRect/>
          </a:stretch>
        </p:blipFill>
        <p:spPr>
          <a:xfrm>
            <a:off x="10743293" y="18584456"/>
            <a:ext cx="238125" cy="175260"/>
          </a:xfrm>
          <a:prstGeom prst="rect">
            <a:avLst/>
          </a:prstGeom>
        </p:spPr>
      </p:pic>
      <p:pic>
        <p:nvPicPr>
          <p:cNvPr id="386" name="Picture 385" descr="addin_tmp.png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96" cstate="print"/>
          <a:stretch>
            <a:fillRect/>
          </a:stretch>
        </p:blipFill>
        <p:spPr>
          <a:xfrm>
            <a:off x="12895943" y="17774831"/>
            <a:ext cx="238125" cy="175260"/>
          </a:xfrm>
          <a:prstGeom prst="rect">
            <a:avLst/>
          </a:prstGeom>
        </p:spPr>
      </p:pic>
      <p:pic>
        <p:nvPicPr>
          <p:cNvPr id="388" name="Picture 387" descr="addin_tmp.png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106" cstate="print"/>
          <a:stretch>
            <a:fillRect/>
          </a:stretch>
        </p:blipFill>
        <p:spPr>
          <a:xfrm>
            <a:off x="10238468" y="18895606"/>
            <a:ext cx="670560" cy="238125"/>
          </a:xfrm>
          <a:prstGeom prst="rect">
            <a:avLst/>
          </a:prstGeom>
        </p:spPr>
      </p:pic>
      <p:pic>
        <p:nvPicPr>
          <p:cNvPr id="391" name="Picture 390" descr="addin_tmp.png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107" cstate="print"/>
          <a:stretch>
            <a:fillRect/>
          </a:stretch>
        </p:blipFill>
        <p:spPr>
          <a:xfrm>
            <a:off x="13127718" y="18905131"/>
            <a:ext cx="788670" cy="272415"/>
          </a:xfrm>
          <a:prstGeom prst="rect">
            <a:avLst/>
          </a:prstGeom>
        </p:spPr>
      </p:pic>
      <p:pic>
        <p:nvPicPr>
          <p:cNvPr id="393" name="Picture 392" descr="addin_tmp.png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108" cstate="print"/>
          <a:stretch>
            <a:fillRect/>
          </a:stretch>
        </p:blipFill>
        <p:spPr>
          <a:xfrm>
            <a:off x="10543268" y="19810006"/>
            <a:ext cx="2996565" cy="361950"/>
          </a:xfrm>
          <a:prstGeom prst="rect">
            <a:avLst/>
          </a:prstGeom>
        </p:spPr>
      </p:pic>
      <p:sp>
        <p:nvSpPr>
          <p:cNvPr id="326" name="TextBox 325"/>
          <p:cNvSpPr txBox="1"/>
          <p:nvPr/>
        </p:nvSpPr>
        <p:spPr>
          <a:xfrm>
            <a:off x="10111803" y="4238119"/>
            <a:ext cx="1524000" cy="338546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r>
              <a:rPr lang="en-US" sz="1600" dirty="0" smtClean="0"/>
              <a:t>Visual Data</a:t>
            </a:r>
            <a:endParaRPr lang="en-US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11859601" y="4237880"/>
            <a:ext cx="1797028" cy="338546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r>
              <a:rPr lang="en-US" sz="1600" dirty="0" smtClean="0">
                <a:cs typeface="Times New Roman" pitchFamily="18" charset="0"/>
              </a:rPr>
              <a:t>Non-Visual Data</a:t>
            </a:r>
            <a:endParaRPr lang="en-US" sz="1600" dirty="0">
              <a:cs typeface="Times New Roman" pitchFamily="18" charset="0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11258342" y="4767549"/>
            <a:ext cx="1425155" cy="830989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pPr algn="ctr"/>
            <a:r>
              <a:rPr lang="en-US" sz="1600" dirty="0" smtClean="0">
                <a:cs typeface="Times New Roman" pitchFamily="18" charset="0"/>
              </a:rPr>
              <a:t>Constrained </a:t>
            </a:r>
          </a:p>
          <a:p>
            <a:pPr algn="ctr"/>
            <a:r>
              <a:rPr lang="en-US" sz="1600" dirty="0" smtClean="0">
                <a:cs typeface="Times New Roman" pitchFamily="18" charset="0"/>
              </a:rPr>
              <a:t>Clustering Forest</a:t>
            </a:r>
            <a:endParaRPr lang="en-US" sz="1600" dirty="0">
              <a:cs typeface="Times New Roman" pitchFamily="18" charset="0"/>
            </a:endParaRPr>
          </a:p>
        </p:txBody>
      </p:sp>
      <p:pic>
        <p:nvPicPr>
          <p:cNvPr id="330" name="Picture 4" descr="C:\Users\antcrim\Desktop\treefigs\tree_2.png"/>
          <p:cNvPicPr>
            <a:picLocks noChangeAspect="1" noChangeArrowheads="1"/>
          </p:cNvPicPr>
          <p:nvPr/>
        </p:nvPicPr>
        <p:blipFill rotWithShape="1">
          <a:blip r:embed="rId9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02" t="11818" r="7656" b="16773"/>
          <a:stretch/>
        </p:blipFill>
        <p:spPr bwMode="auto">
          <a:xfrm>
            <a:off x="10211754" y="4871261"/>
            <a:ext cx="1645920" cy="108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1" name="TextBox 330"/>
          <p:cNvSpPr txBox="1"/>
          <p:nvPr/>
        </p:nvSpPr>
        <p:spPr>
          <a:xfrm>
            <a:off x="11659550" y="5121251"/>
            <a:ext cx="510339" cy="646323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10262263" y="4824768"/>
            <a:ext cx="698789" cy="338546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r>
              <a:rPr lang="en-US" sz="1600" dirty="0" smtClean="0">
                <a:cs typeface="Times New Roman" pitchFamily="18" charset="0"/>
              </a:rPr>
              <a:t>Tree 1</a:t>
            </a:r>
            <a:endParaRPr lang="en-US" sz="1600" i="1" dirty="0">
              <a:cs typeface="Times New Roman" pitchFamily="18" charset="0"/>
            </a:endParaRPr>
          </a:p>
        </p:txBody>
      </p:sp>
      <p:pic>
        <p:nvPicPr>
          <p:cNvPr id="333" name="Picture 3" descr="C:\Users\antcrim\Desktop\treefigs\tree_1.png"/>
          <p:cNvPicPr>
            <a:picLocks noChangeAspect="1" noChangeArrowheads="1"/>
          </p:cNvPicPr>
          <p:nvPr/>
        </p:nvPicPr>
        <p:blipFill rotWithShape="1">
          <a:blip r:embed="rId9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139" t="12483" r="8162" b="15942"/>
          <a:stretch/>
        </p:blipFill>
        <p:spPr bwMode="auto">
          <a:xfrm>
            <a:off x="12154853" y="4837092"/>
            <a:ext cx="1645920" cy="113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34" name="Shape 134"/>
          <p:cNvCxnSpPr>
            <a:stCxn id="338" idx="1"/>
            <a:endCxn id="330" idx="0"/>
          </p:cNvCxnSpPr>
          <p:nvPr/>
        </p:nvCxnSpPr>
        <p:spPr>
          <a:xfrm rot="16200000" flipH="1" flipV="1">
            <a:off x="11356059" y="4358604"/>
            <a:ext cx="191311" cy="834001"/>
          </a:xfrm>
          <a:prstGeom prst="bentConnector3">
            <a:avLst>
              <a:gd name="adj1" fmla="val -332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hape 334"/>
          <p:cNvCxnSpPr>
            <a:stCxn id="338" idx="1"/>
            <a:endCxn id="333" idx="0"/>
          </p:cNvCxnSpPr>
          <p:nvPr/>
        </p:nvCxnSpPr>
        <p:spPr>
          <a:xfrm rot="16200000" flipH="1">
            <a:off x="12344693" y="4203972"/>
            <a:ext cx="157142" cy="1109098"/>
          </a:xfrm>
          <a:prstGeom prst="bentConnector3">
            <a:avLst>
              <a:gd name="adj1" fmla="val -4042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9581831" y="5031422"/>
            <a:ext cx="457201" cy="338546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(a)</a:t>
            </a:r>
            <a:endParaRPr lang="en-US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9580386" y="6266801"/>
            <a:ext cx="534846" cy="338546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(b)</a:t>
            </a:r>
            <a:endParaRPr lang="en-US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" name="Right Brace 337"/>
          <p:cNvSpPr/>
          <p:nvPr/>
        </p:nvSpPr>
        <p:spPr>
          <a:xfrm rot="5400000">
            <a:off x="11915140" y="3041650"/>
            <a:ext cx="152400" cy="3124200"/>
          </a:xfrm>
          <a:prstGeom prst="rightBrace">
            <a:avLst>
              <a:gd name="adj1" fmla="val 8333"/>
              <a:gd name="adj2" fmla="val 539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4" tIns="45716" rIns="91434" bIns="45716" rtlCol="0" anchor="ctr"/>
          <a:lstStyle/>
          <a:p>
            <a:pPr algn="ctr"/>
            <a:endParaRPr lang="en-US" sz="1800"/>
          </a:p>
        </p:txBody>
      </p:sp>
      <p:sp>
        <p:nvSpPr>
          <p:cNvPr id="346" name="TextBox 345"/>
          <p:cNvSpPr txBox="1"/>
          <p:nvPr/>
        </p:nvSpPr>
        <p:spPr>
          <a:xfrm>
            <a:off x="13050206" y="4837071"/>
            <a:ext cx="816725" cy="246221"/>
          </a:xfrm>
          <a:prstGeom prst="rect">
            <a:avLst/>
          </a:prstGeom>
          <a:noFill/>
        </p:spPr>
        <p:txBody>
          <a:bodyPr wrap="square" lIns="91434" tIns="0" rIns="91434" bIns="0" rtlCol="0">
            <a:spAutoFit/>
          </a:bodyPr>
          <a:lstStyle/>
          <a:p>
            <a:r>
              <a:rPr lang="en-US" sz="1600" dirty="0" smtClean="0">
                <a:cs typeface="Times New Roman" pitchFamily="18" charset="0"/>
              </a:rPr>
              <a:t>Tree</a:t>
            </a:r>
            <a:endParaRPr lang="en-US" sz="1600" i="1" dirty="0">
              <a:cs typeface="Times New Roman" pitchFamily="18" charset="0"/>
            </a:endParaRPr>
          </a:p>
        </p:txBody>
      </p:sp>
      <p:pic>
        <p:nvPicPr>
          <p:cNvPr id="350" name="Picture 349" descr="addin_tmp.png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09" cstate="print"/>
          <a:stretch>
            <a:fillRect/>
          </a:stretch>
        </p:blipFill>
        <p:spPr>
          <a:xfrm>
            <a:off x="11172930" y="4282660"/>
            <a:ext cx="455295" cy="253365"/>
          </a:xfrm>
          <a:prstGeom prst="rect">
            <a:avLst/>
          </a:prstGeom>
        </p:spPr>
      </p:pic>
      <p:pic>
        <p:nvPicPr>
          <p:cNvPr id="352" name="Picture 351" descr="addin_tmp.png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10" cstate="print"/>
          <a:stretch>
            <a:fillRect/>
          </a:stretch>
        </p:blipFill>
        <p:spPr>
          <a:xfrm>
            <a:off x="13325525" y="4273134"/>
            <a:ext cx="455295" cy="253365"/>
          </a:xfrm>
          <a:prstGeom prst="rect">
            <a:avLst/>
          </a:prstGeom>
        </p:spPr>
      </p:pic>
      <p:grpSp>
        <p:nvGrpSpPr>
          <p:cNvPr id="465" name="Group 464"/>
          <p:cNvGrpSpPr/>
          <p:nvPr/>
        </p:nvGrpSpPr>
        <p:grpSpPr>
          <a:xfrm>
            <a:off x="11140440" y="6184900"/>
            <a:ext cx="1934494" cy="751758"/>
            <a:chOff x="11108628" y="6144010"/>
            <a:chExt cx="2427316" cy="1046648"/>
          </a:xfrm>
        </p:grpSpPr>
        <p:cxnSp>
          <p:nvCxnSpPr>
            <p:cNvPr id="359" name="Straight Connector 358"/>
            <p:cNvCxnSpPr>
              <a:stCxn id="412" idx="7"/>
              <a:endCxn id="433" idx="3"/>
            </p:cNvCxnSpPr>
            <p:nvPr/>
          </p:nvCxnSpPr>
          <p:spPr>
            <a:xfrm rot="10800000" flipV="1">
              <a:off x="13195399" y="6813025"/>
              <a:ext cx="245646" cy="57925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419" idx="0"/>
              <a:endCxn id="433" idx="4"/>
            </p:cNvCxnSpPr>
            <p:nvPr/>
          </p:nvCxnSpPr>
          <p:spPr>
            <a:xfrm rot="10800000" flipV="1">
              <a:off x="13156097" y="6695283"/>
              <a:ext cx="46323" cy="160046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412" idx="5"/>
              <a:endCxn id="419" idx="2"/>
            </p:cNvCxnSpPr>
            <p:nvPr/>
          </p:nvCxnSpPr>
          <p:spPr>
            <a:xfrm rot="10800000">
              <a:off x="13258007" y="6641930"/>
              <a:ext cx="183043" cy="95648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endCxn id="419" idx="3"/>
            </p:cNvCxnSpPr>
            <p:nvPr/>
          </p:nvCxnSpPr>
          <p:spPr>
            <a:xfrm rot="10800000" flipV="1">
              <a:off x="13241725" y="6503982"/>
              <a:ext cx="108927" cy="100225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419" idx="5"/>
              <a:endCxn id="420" idx="2"/>
            </p:cNvCxnSpPr>
            <p:nvPr/>
          </p:nvCxnSpPr>
          <p:spPr>
            <a:xfrm rot="10800000">
              <a:off x="13072711" y="6553019"/>
              <a:ext cx="90398" cy="51191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412" idx="5"/>
              <a:endCxn id="413" idx="0"/>
            </p:cNvCxnSpPr>
            <p:nvPr/>
          </p:nvCxnSpPr>
          <p:spPr>
            <a:xfrm rot="10800000">
              <a:off x="13387707" y="6517454"/>
              <a:ext cx="53338" cy="220129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413" idx="5"/>
              <a:endCxn id="415" idx="2"/>
            </p:cNvCxnSpPr>
            <p:nvPr/>
          </p:nvCxnSpPr>
          <p:spPr>
            <a:xfrm rot="10800000">
              <a:off x="13165360" y="6330729"/>
              <a:ext cx="183043" cy="95648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420" idx="4"/>
              <a:endCxn id="415" idx="7"/>
            </p:cNvCxnSpPr>
            <p:nvPr/>
          </p:nvCxnSpPr>
          <p:spPr>
            <a:xfrm rot="10800000" flipH="1">
              <a:off x="13017125" y="6368453"/>
              <a:ext cx="53338" cy="131214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420" idx="5"/>
              <a:endCxn id="414" idx="1"/>
            </p:cNvCxnSpPr>
            <p:nvPr/>
          </p:nvCxnSpPr>
          <p:spPr>
            <a:xfrm rot="10800000">
              <a:off x="12917462" y="6412914"/>
              <a:ext cx="60356" cy="102382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420" idx="6"/>
              <a:endCxn id="434" idx="3"/>
            </p:cNvCxnSpPr>
            <p:nvPr/>
          </p:nvCxnSpPr>
          <p:spPr>
            <a:xfrm rot="10800000" flipV="1">
              <a:off x="12824816" y="6553019"/>
              <a:ext cx="136720" cy="51191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434" idx="5"/>
              <a:endCxn id="431" idx="2"/>
            </p:cNvCxnSpPr>
            <p:nvPr/>
          </p:nvCxnSpPr>
          <p:spPr>
            <a:xfrm rot="10800000">
              <a:off x="12609483" y="6553019"/>
              <a:ext cx="136720" cy="51191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>
              <a:stCxn id="414" idx="5"/>
              <a:endCxn id="417" idx="2"/>
            </p:cNvCxnSpPr>
            <p:nvPr/>
          </p:nvCxnSpPr>
          <p:spPr>
            <a:xfrm rot="10800000">
              <a:off x="12702128" y="6286276"/>
              <a:ext cx="136720" cy="51191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415" idx="6"/>
              <a:endCxn id="414" idx="2"/>
            </p:cNvCxnSpPr>
            <p:nvPr/>
          </p:nvCxnSpPr>
          <p:spPr>
            <a:xfrm rot="10800000" flipV="1">
              <a:off x="12933746" y="6330733"/>
              <a:ext cx="120439" cy="44457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34" idx="4"/>
              <a:endCxn id="414" idx="7"/>
            </p:cNvCxnSpPr>
            <p:nvPr/>
          </p:nvCxnSpPr>
          <p:spPr>
            <a:xfrm rot="10800000" flipH="1">
              <a:off x="12785510" y="6412914"/>
              <a:ext cx="53338" cy="175671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417" idx="5"/>
              <a:endCxn id="416" idx="2"/>
            </p:cNvCxnSpPr>
            <p:nvPr/>
          </p:nvCxnSpPr>
          <p:spPr>
            <a:xfrm rot="10800000">
              <a:off x="12470514" y="6241815"/>
              <a:ext cx="136720" cy="6734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431" idx="4"/>
              <a:endCxn id="417" idx="7"/>
            </p:cNvCxnSpPr>
            <p:nvPr/>
          </p:nvCxnSpPr>
          <p:spPr>
            <a:xfrm rot="10800000" flipH="1">
              <a:off x="12553896" y="6323999"/>
              <a:ext cx="53338" cy="175671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31" idx="7"/>
              <a:endCxn id="429" idx="3"/>
            </p:cNvCxnSpPr>
            <p:nvPr/>
          </p:nvCxnSpPr>
          <p:spPr>
            <a:xfrm flipH="1">
              <a:off x="12315269" y="6590739"/>
              <a:ext cx="199325" cy="375475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 rot="10800000" flipV="1">
              <a:off x="12123623" y="7041661"/>
              <a:ext cx="106679" cy="57925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429" idx="5"/>
            </p:cNvCxnSpPr>
            <p:nvPr/>
          </p:nvCxnSpPr>
          <p:spPr>
            <a:xfrm rot="10800000">
              <a:off x="12053613" y="6915028"/>
              <a:ext cx="183043" cy="51191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418" idx="5"/>
            </p:cNvCxnSpPr>
            <p:nvPr/>
          </p:nvCxnSpPr>
          <p:spPr>
            <a:xfrm rot="10800000">
              <a:off x="11998023" y="6968372"/>
              <a:ext cx="53338" cy="131214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431" idx="5"/>
              <a:endCxn id="416" idx="0"/>
            </p:cNvCxnSpPr>
            <p:nvPr/>
          </p:nvCxnSpPr>
          <p:spPr>
            <a:xfrm rot="10800000">
              <a:off x="12414929" y="6295169"/>
              <a:ext cx="99662" cy="220129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419" idx="4"/>
              <a:endCxn id="415" idx="1"/>
            </p:cNvCxnSpPr>
            <p:nvPr/>
          </p:nvCxnSpPr>
          <p:spPr>
            <a:xfrm rot="10800000">
              <a:off x="13149076" y="6368457"/>
              <a:ext cx="53338" cy="220129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stCxn id="433" idx="5"/>
              <a:endCxn id="420" idx="0"/>
            </p:cNvCxnSpPr>
            <p:nvPr/>
          </p:nvCxnSpPr>
          <p:spPr>
            <a:xfrm rot="10800000">
              <a:off x="13017127" y="6606364"/>
              <a:ext cx="99662" cy="264586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>
              <a:stCxn id="434" idx="5"/>
              <a:endCxn id="417" idx="0"/>
            </p:cNvCxnSpPr>
            <p:nvPr/>
          </p:nvCxnSpPr>
          <p:spPr>
            <a:xfrm rot="10800000">
              <a:off x="12646545" y="6339621"/>
              <a:ext cx="99662" cy="264586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 rot="10800000">
              <a:off x="11358766" y="6915023"/>
              <a:ext cx="583668" cy="0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27" idx="5"/>
              <a:endCxn id="409" idx="1"/>
            </p:cNvCxnSpPr>
            <p:nvPr/>
          </p:nvCxnSpPr>
          <p:spPr>
            <a:xfrm rot="10800000">
              <a:off x="11527776" y="6724114"/>
              <a:ext cx="430938" cy="146840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stCxn id="411" idx="3"/>
              <a:endCxn id="409" idx="7"/>
            </p:cNvCxnSpPr>
            <p:nvPr/>
          </p:nvCxnSpPr>
          <p:spPr>
            <a:xfrm rot="10800000" flipH="1">
              <a:off x="11342486" y="6724114"/>
              <a:ext cx="106679" cy="146840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10" idx="3"/>
              <a:endCxn id="422" idx="7"/>
            </p:cNvCxnSpPr>
            <p:nvPr/>
          </p:nvCxnSpPr>
          <p:spPr>
            <a:xfrm rot="10800000" flipH="1">
              <a:off x="11249840" y="6590739"/>
              <a:ext cx="60356" cy="57925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>
              <a:stCxn id="421" idx="5"/>
              <a:endCxn id="423" idx="1"/>
            </p:cNvCxnSpPr>
            <p:nvPr/>
          </p:nvCxnSpPr>
          <p:spPr>
            <a:xfrm rot="10800000">
              <a:off x="11203521" y="6235081"/>
              <a:ext cx="106679" cy="102382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>
              <a:stCxn id="409" idx="5"/>
              <a:endCxn id="422" idx="1"/>
            </p:cNvCxnSpPr>
            <p:nvPr/>
          </p:nvCxnSpPr>
          <p:spPr>
            <a:xfrm rot="10800000">
              <a:off x="11388812" y="6590739"/>
              <a:ext cx="60356" cy="57925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432" idx="5"/>
              <a:endCxn id="421" idx="2"/>
            </p:cNvCxnSpPr>
            <p:nvPr/>
          </p:nvCxnSpPr>
          <p:spPr>
            <a:xfrm rot="10800000">
              <a:off x="11405093" y="6375191"/>
              <a:ext cx="183043" cy="51191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409" idx="3"/>
              <a:endCxn id="432" idx="7"/>
            </p:cNvCxnSpPr>
            <p:nvPr/>
          </p:nvCxnSpPr>
          <p:spPr>
            <a:xfrm rot="10800000" flipH="1">
              <a:off x="11527778" y="6501828"/>
              <a:ext cx="60356" cy="146840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>
              <a:stCxn id="422" idx="4"/>
              <a:endCxn id="421" idx="0"/>
            </p:cNvCxnSpPr>
            <p:nvPr/>
          </p:nvCxnSpPr>
          <p:spPr>
            <a:xfrm rot="10800000">
              <a:off x="11349502" y="6428539"/>
              <a:ext cx="0" cy="71132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32" idx="6"/>
              <a:endCxn id="422" idx="2"/>
            </p:cNvCxnSpPr>
            <p:nvPr/>
          </p:nvCxnSpPr>
          <p:spPr>
            <a:xfrm rot="10800000" flipV="1">
              <a:off x="11405092" y="6464100"/>
              <a:ext cx="166762" cy="88914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10" idx="4"/>
              <a:endCxn id="423" idx="0"/>
            </p:cNvCxnSpPr>
            <p:nvPr/>
          </p:nvCxnSpPr>
          <p:spPr>
            <a:xfrm rot="10800000">
              <a:off x="11164215" y="6250710"/>
              <a:ext cx="46323" cy="382332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11" idx="5"/>
              <a:endCxn id="410" idx="0"/>
            </p:cNvCxnSpPr>
            <p:nvPr/>
          </p:nvCxnSpPr>
          <p:spPr>
            <a:xfrm rot="10800000">
              <a:off x="11210534" y="6739736"/>
              <a:ext cx="53338" cy="131214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9" idx="6"/>
              <a:endCxn id="410" idx="2"/>
            </p:cNvCxnSpPr>
            <p:nvPr/>
          </p:nvCxnSpPr>
          <p:spPr>
            <a:xfrm rot="10800000">
              <a:off x="11266121" y="6686387"/>
              <a:ext cx="166762" cy="0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Oval 408"/>
            <p:cNvSpPr/>
            <p:nvPr/>
          </p:nvSpPr>
          <p:spPr>
            <a:xfrm rot="10800000">
              <a:off x="11432888" y="6633038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 w="1905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10" name="Oval 409"/>
            <p:cNvSpPr/>
            <p:nvPr/>
          </p:nvSpPr>
          <p:spPr>
            <a:xfrm rot="10800000">
              <a:off x="11154951" y="6633038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11" name="Oval 410"/>
            <p:cNvSpPr/>
            <p:nvPr/>
          </p:nvSpPr>
          <p:spPr>
            <a:xfrm rot="10800000">
              <a:off x="11247595" y="6855324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 rot="10800000">
              <a:off x="13424769" y="6721953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13" name="Oval 412"/>
            <p:cNvSpPr/>
            <p:nvPr/>
          </p:nvSpPr>
          <p:spPr>
            <a:xfrm rot="10800000">
              <a:off x="13332123" y="6410752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14" name="Oval 413"/>
            <p:cNvSpPr/>
            <p:nvPr/>
          </p:nvSpPr>
          <p:spPr>
            <a:xfrm rot="10800000">
              <a:off x="12822573" y="6321838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15" name="Oval 414"/>
            <p:cNvSpPr/>
            <p:nvPr/>
          </p:nvSpPr>
          <p:spPr>
            <a:xfrm rot="10800000">
              <a:off x="13054187" y="6277381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16" name="Oval 415"/>
            <p:cNvSpPr/>
            <p:nvPr/>
          </p:nvSpPr>
          <p:spPr>
            <a:xfrm rot="10800000">
              <a:off x="12359343" y="6188467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17" name="Oval 416"/>
            <p:cNvSpPr/>
            <p:nvPr/>
          </p:nvSpPr>
          <p:spPr>
            <a:xfrm rot="10800000">
              <a:off x="12590957" y="6232924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18" name="Oval 417"/>
            <p:cNvSpPr/>
            <p:nvPr/>
          </p:nvSpPr>
          <p:spPr>
            <a:xfrm rot="10800000">
              <a:off x="12035083" y="7083961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19" name="Oval 418"/>
            <p:cNvSpPr/>
            <p:nvPr/>
          </p:nvSpPr>
          <p:spPr>
            <a:xfrm rot="10800000">
              <a:off x="13146832" y="6588581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20" name="Oval 419"/>
            <p:cNvSpPr/>
            <p:nvPr/>
          </p:nvSpPr>
          <p:spPr>
            <a:xfrm rot="10800000">
              <a:off x="12961540" y="6499667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21" name="Oval 420"/>
            <p:cNvSpPr/>
            <p:nvPr/>
          </p:nvSpPr>
          <p:spPr>
            <a:xfrm rot="10800000">
              <a:off x="11293918" y="6321838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22" name="Oval 421"/>
            <p:cNvSpPr/>
            <p:nvPr/>
          </p:nvSpPr>
          <p:spPr>
            <a:xfrm rot="10800000">
              <a:off x="11293918" y="6499667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23" name="Oval 422"/>
            <p:cNvSpPr/>
            <p:nvPr/>
          </p:nvSpPr>
          <p:spPr>
            <a:xfrm rot="10800000">
              <a:off x="11108628" y="6144010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cxnSp>
          <p:nvCxnSpPr>
            <p:cNvPr id="424" name="Straight Connector 423"/>
            <p:cNvCxnSpPr>
              <a:stCxn id="433" idx="5"/>
              <a:endCxn id="434" idx="1"/>
            </p:cNvCxnSpPr>
            <p:nvPr/>
          </p:nvCxnSpPr>
          <p:spPr>
            <a:xfrm rot="10800000">
              <a:off x="12824816" y="6679653"/>
              <a:ext cx="291970" cy="191297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427" idx="5"/>
              <a:endCxn id="432" idx="0"/>
            </p:cNvCxnSpPr>
            <p:nvPr/>
          </p:nvCxnSpPr>
          <p:spPr>
            <a:xfrm rot="10800000">
              <a:off x="11627441" y="6517450"/>
              <a:ext cx="331276" cy="353500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431" idx="6"/>
            </p:cNvCxnSpPr>
            <p:nvPr/>
          </p:nvCxnSpPr>
          <p:spPr>
            <a:xfrm rot="10800000" flipV="1">
              <a:off x="12009537" y="6553019"/>
              <a:ext cx="488775" cy="320091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7" name="Oval 426"/>
            <p:cNvSpPr/>
            <p:nvPr/>
          </p:nvSpPr>
          <p:spPr>
            <a:xfrm rot="10800000">
              <a:off x="11942438" y="6855324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cxnSp>
          <p:nvCxnSpPr>
            <p:cNvPr id="428" name="Straight Connector 427"/>
            <p:cNvCxnSpPr>
              <a:stCxn id="429" idx="2"/>
              <a:endCxn id="434" idx="7"/>
            </p:cNvCxnSpPr>
            <p:nvPr/>
          </p:nvCxnSpPr>
          <p:spPr>
            <a:xfrm flipV="1">
              <a:off x="12331550" y="6679653"/>
              <a:ext cx="414658" cy="324284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Oval 428"/>
            <p:cNvSpPr/>
            <p:nvPr/>
          </p:nvSpPr>
          <p:spPr>
            <a:xfrm rot="10800000">
              <a:off x="12220375" y="6950589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cxnSp>
          <p:nvCxnSpPr>
            <p:cNvPr id="430" name="Straight Connector 429"/>
            <p:cNvCxnSpPr/>
            <p:nvPr/>
          </p:nvCxnSpPr>
          <p:spPr>
            <a:xfrm rot="10800000">
              <a:off x="11685279" y="6466262"/>
              <a:ext cx="831563" cy="51191"/>
            </a:xfrm>
            <a:prstGeom prst="line">
              <a:avLst/>
            </a:prstGeom>
            <a:ln w="19050" cap="rnd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Oval 430"/>
            <p:cNvSpPr/>
            <p:nvPr/>
          </p:nvSpPr>
          <p:spPr>
            <a:xfrm rot="10800000">
              <a:off x="12498313" y="6499667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32" name="Oval 431"/>
            <p:cNvSpPr/>
            <p:nvPr/>
          </p:nvSpPr>
          <p:spPr>
            <a:xfrm rot="10800000">
              <a:off x="11571855" y="6410752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33" name="Oval 432"/>
            <p:cNvSpPr/>
            <p:nvPr/>
          </p:nvSpPr>
          <p:spPr>
            <a:xfrm rot="10800000">
              <a:off x="13100509" y="6855324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  <p:sp>
          <p:nvSpPr>
            <p:cNvPr id="434" name="Oval 433"/>
            <p:cNvSpPr/>
            <p:nvPr/>
          </p:nvSpPr>
          <p:spPr>
            <a:xfrm rot="10800000">
              <a:off x="12729927" y="6588581"/>
              <a:ext cx="111175" cy="106697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5400000" scaled="0"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6" rIns="91434" bIns="45716" rtlCol="0" anchor="ctr"/>
            <a:lstStyle/>
            <a:p>
              <a:pPr algn="ctr"/>
              <a:endParaRPr lang="en-GB" sz="1400" dirty="0">
                <a:latin typeface="Arial Rounded MT Bold" pitchFamily="34" charset="0"/>
              </a:endParaRPr>
            </a:p>
          </p:txBody>
        </p:sp>
      </p:grpSp>
      <p:cxnSp>
        <p:nvCxnSpPr>
          <p:cNvPr id="435" name="Straight Arrow Connector 434"/>
          <p:cNvCxnSpPr/>
          <p:nvPr/>
        </p:nvCxnSpPr>
        <p:spPr>
          <a:xfrm>
            <a:off x="11971478" y="7008270"/>
            <a:ext cx="3987" cy="2545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6" name="Picture 12" descr="Z:\Paper_work\CVPR2013\code\matlab\Exp\Multi-Source\analysis\MS6700\Clusters_Cl(80)_vslwt(0.5)_sparse(1)_with-const_final\cl_2\samp\2012-7-28_9-26-36_seq_1.jpg"/>
          <p:cNvPicPr>
            <a:picLocks noChangeAspect="1" noChangeArrowheads="1"/>
          </p:cNvPicPr>
          <p:nvPr/>
        </p:nvPicPr>
        <p:blipFill>
          <a:blip r:embed="rId111" cstate="print"/>
          <a:srcRect/>
          <a:stretch>
            <a:fillRect/>
          </a:stretch>
        </p:blipFill>
        <p:spPr bwMode="auto">
          <a:xfrm>
            <a:off x="10179396" y="7532057"/>
            <a:ext cx="767758" cy="411835"/>
          </a:xfrm>
          <a:prstGeom prst="rect">
            <a:avLst/>
          </a:prstGeom>
          <a:noFill/>
        </p:spPr>
      </p:pic>
      <p:pic>
        <p:nvPicPr>
          <p:cNvPr id="437" name="Picture 14" descr="Z:\Paper_work\CVPR2013\code\matlab\Exp\Multi-Source\analysis\MS6700\Clusters_Cl(80)_vslwt(0.5)_sparse(1)_with-const_final\cl_2\samp\2012-7-29_9-14-59_seq_1.jpg"/>
          <p:cNvPicPr>
            <a:picLocks noChangeAspect="1" noChangeArrowheads="1"/>
          </p:cNvPicPr>
          <p:nvPr/>
        </p:nvPicPr>
        <p:blipFill>
          <a:blip r:embed="rId112" cstate="print"/>
          <a:srcRect/>
          <a:stretch>
            <a:fillRect/>
          </a:stretch>
        </p:blipFill>
        <p:spPr bwMode="auto">
          <a:xfrm>
            <a:off x="10137371" y="7563437"/>
            <a:ext cx="767758" cy="411835"/>
          </a:xfrm>
          <a:prstGeom prst="rect">
            <a:avLst/>
          </a:prstGeom>
          <a:noFill/>
        </p:spPr>
      </p:pic>
      <p:pic>
        <p:nvPicPr>
          <p:cNvPr id="438" name="Picture 15" descr="Z:\Paper_work\CVPR2013\code\matlab\Exp\Multi-Source\analysis\MS6700\Clusters_Cl(80)_vslwt(0.5)_sparse(1)_with-const_final\cl_2\samp\2012-7-28_10-21-7_seq_501.jpg"/>
          <p:cNvPicPr>
            <a:picLocks noChangeAspect="1" noChangeArrowheads="1"/>
          </p:cNvPicPr>
          <p:nvPr/>
        </p:nvPicPr>
        <p:blipFill>
          <a:blip r:embed="rId113" cstate="print"/>
          <a:srcRect/>
          <a:stretch>
            <a:fillRect/>
          </a:stretch>
        </p:blipFill>
        <p:spPr bwMode="auto">
          <a:xfrm>
            <a:off x="10101694" y="7601165"/>
            <a:ext cx="767758" cy="411835"/>
          </a:xfrm>
          <a:prstGeom prst="rect">
            <a:avLst/>
          </a:prstGeom>
          <a:noFill/>
        </p:spPr>
      </p:pic>
      <p:pic>
        <p:nvPicPr>
          <p:cNvPr id="439" name="Picture 13" descr="Z:\Paper_work\CVPR2013\code\matlab\Exp\Multi-Source\analysis\MS6700\Clusters_Cl(80)_vslwt(0.5)_sparse(1)_with-const_final\cl_2\samp\2012-7-28_10-42-56_seq_201.jpg"/>
          <p:cNvPicPr>
            <a:picLocks noChangeAspect="1" noChangeArrowheads="1"/>
          </p:cNvPicPr>
          <p:nvPr/>
        </p:nvPicPr>
        <p:blipFill>
          <a:blip r:embed="rId114" cstate="print"/>
          <a:srcRect/>
          <a:stretch>
            <a:fillRect/>
          </a:stretch>
        </p:blipFill>
        <p:spPr bwMode="auto">
          <a:xfrm>
            <a:off x="10059670" y="7638895"/>
            <a:ext cx="767758" cy="411835"/>
          </a:xfrm>
          <a:prstGeom prst="rect">
            <a:avLst/>
          </a:prstGeom>
          <a:noFill/>
        </p:spPr>
      </p:pic>
      <p:pic>
        <p:nvPicPr>
          <p:cNvPr id="440" name="Picture 16" descr="Z:\Paper_work\CVPR2013\code\matlab\Exp\Multi-Source\analysis\MS6700\Clusters_Cl(80)_vslwt(0.5)_sparse(1)_with-const_final\cl_15\samp\2012-7-30_21-51-54_seq_301.jpg"/>
          <p:cNvPicPr>
            <a:picLocks noChangeAspect="1" noChangeArrowheads="1"/>
          </p:cNvPicPr>
          <p:nvPr/>
        </p:nvPicPr>
        <p:blipFill>
          <a:blip r:embed="rId115" cstate="print"/>
          <a:srcRect/>
          <a:stretch>
            <a:fillRect/>
          </a:stretch>
        </p:blipFill>
        <p:spPr bwMode="auto">
          <a:xfrm>
            <a:off x="12304108" y="7546821"/>
            <a:ext cx="758726" cy="406990"/>
          </a:xfrm>
          <a:prstGeom prst="rect">
            <a:avLst/>
          </a:prstGeom>
          <a:noFill/>
        </p:spPr>
      </p:pic>
      <p:pic>
        <p:nvPicPr>
          <p:cNvPr id="441" name="Picture 17" descr="Z:\Paper_work\CVPR2013\code\matlab\Exp\Multi-Source\analysis\MS6700\Clusters_Cl(80)_vslwt(0.5)_sparse(1)_with-const_final\cl_15\samp\2012-7-30_22-33-44_seq_801.jpg"/>
          <p:cNvPicPr>
            <a:picLocks noChangeAspect="1" noChangeArrowheads="1"/>
          </p:cNvPicPr>
          <p:nvPr/>
        </p:nvPicPr>
        <p:blipFill>
          <a:blip r:embed="rId116" cstate="print"/>
          <a:srcRect/>
          <a:stretch>
            <a:fillRect/>
          </a:stretch>
        </p:blipFill>
        <p:spPr bwMode="auto">
          <a:xfrm>
            <a:off x="12262081" y="7571850"/>
            <a:ext cx="758726" cy="406990"/>
          </a:xfrm>
          <a:prstGeom prst="rect">
            <a:avLst/>
          </a:prstGeom>
          <a:noFill/>
        </p:spPr>
      </p:pic>
      <p:pic>
        <p:nvPicPr>
          <p:cNvPr id="442" name="Picture 18" descr="Z:\Paper_work\CVPR2013\code\matlab\Exp\Multi-Source\analysis\MS6700\Clusters_Cl(80)_vslwt(0.5)_sparse(1)_with-const_final\cl_15\samp\2012-7-30_21-9-42_seq_1.jpg"/>
          <p:cNvPicPr>
            <a:picLocks noChangeAspect="1" noChangeArrowheads="1"/>
          </p:cNvPicPr>
          <p:nvPr/>
        </p:nvPicPr>
        <p:blipFill>
          <a:blip r:embed="rId117" cstate="print"/>
          <a:srcRect/>
          <a:stretch>
            <a:fillRect/>
          </a:stretch>
        </p:blipFill>
        <p:spPr bwMode="auto">
          <a:xfrm>
            <a:off x="12220056" y="7609579"/>
            <a:ext cx="758726" cy="406990"/>
          </a:xfrm>
          <a:prstGeom prst="rect">
            <a:avLst/>
          </a:prstGeom>
          <a:noFill/>
        </p:spPr>
      </p:pic>
      <p:pic>
        <p:nvPicPr>
          <p:cNvPr id="443" name="Picture 19" descr="Z:\Paper_work\CVPR2013\code\matlab\Exp\Multi-Source\analysis\MS6700\Clusters_Cl(80)_vslwt(0.5)_sparse(1)_with-const_final\cl_15\samp\2012-7-30_21-41-20_seq_1.jpg"/>
          <p:cNvPicPr>
            <a:picLocks noChangeAspect="1" noChangeArrowheads="1"/>
          </p:cNvPicPr>
          <p:nvPr/>
        </p:nvPicPr>
        <p:blipFill>
          <a:blip r:embed="rId118" cstate="print"/>
          <a:srcRect/>
          <a:stretch>
            <a:fillRect/>
          </a:stretch>
        </p:blipFill>
        <p:spPr bwMode="auto">
          <a:xfrm>
            <a:off x="12184380" y="7653658"/>
            <a:ext cx="758726" cy="406990"/>
          </a:xfrm>
          <a:prstGeom prst="rect">
            <a:avLst/>
          </a:prstGeom>
          <a:noFill/>
        </p:spPr>
      </p:pic>
      <p:sp>
        <p:nvSpPr>
          <p:cNvPr id="444" name="TextBox 443"/>
          <p:cNvSpPr txBox="1"/>
          <p:nvPr/>
        </p:nvSpPr>
        <p:spPr>
          <a:xfrm>
            <a:off x="9991280" y="7171044"/>
            <a:ext cx="990600" cy="347666"/>
          </a:xfrm>
          <a:prstGeom prst="rect">
            <a:avLst/>
          </a:prstGeom>
          <a:noFill/>
        </p:spPr>
        <p:txBody>
          <a:bodyPr wrap="square" lIns="100465" tIns="50232" rIns="100465" bIns="50232" rtlCol="0">
            <a:spAutoFit/>
          </a:bodyPr>
          <a:lstStyle/>
          <a:p>
            <a:r>
              <a:rPr lang="en-US" sz="1600" dirty="0" smtClean="0">
                <a:cs typeface="Times New Roman" pitchFamily="18" charset="0"/>
              </a:rPr>
              <a:t>Cluster 1</a:t>
            </a:r>
            <a:endParaRPr lang="en-US" sz="1600" dirty="0">
              <a:cs typeface="Times New Roman" pitchFamily="18" charset="0"/>
            </a:endParaRPr>
          </a:p>
        </p:txBody>
      </p:sp>
      <p:sp>
        <p:nvSpPr>
          <p:cNvPr id="445" name="Rectangle 444"/>
          <p:cNvSpPr/>
          <p:nvPr/>
        </p:nvSpPr>
        <p:spPr>
          <a:xfrm>
            <a:off x="12051075" y="7181204"/>
            <a:ext cx="848903" cy="347666"/>
          </a:xfrm>
          <a:prstGeom prst="rect">
            <a:avLst/>
          </a:prstGeom>
        </p:spPr>
        <p:txBody>
          <a:bodyPr wrap="none" lIns="100465" tIns="50232" rIns="100465" bIns="50232">
            <a:spAutoFit/>
          </a:bodyPr>
          <a:lstStyle/>
          <a:p>
            <a:r>
              <a:rPr lang="en-US" sz="1600" dirty="0" smtClean="0">
                <a:cs typeface="Times New Roman" pitchFamily="18" charset="0"/>
              </a:rPr>
              <a:t>Cluster </a:t>
            </a:r>
            <a:endParaRPr lang="en-US" sz="1600" dirty="0"/>
          </a:p>
        </p:txBody>
      </p:sp>
      <p:grpSp>
        <p:nvGrpSpPr>
          <p:cNvPr id="467" name="Group 466"/>
          <p:cNvGrpSpPr/>
          <p:nvPr/>
        </p:nvGrpSpPr>
        <p:grpSpPr>
          <a:xfrm>
            <a:off x="11154410" y="7819390"/>
            <a:ext cx="583351" cy="233201"/>
            <a:chOff x="11493500" y="7670229"/>
            <a:chExt cx="659551" cy="227422"/>
          </a:xfrm>
        </p:grpSpPr>
        <p:sp>
          <p:nvSpPr>
            <p:cNvPr id="446" name="Rectangle 445"/>
            <p:cNvSpPr/>
            <p:nvPr/>
          </p:nvSpPr>
          <p:spPr>
            <a:xfrm>
              <a:off x="11561939" y="7670229"/>
              <a:ext cx="85306" cy="22742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465" tIns="50232" rIns="100465" bIns="50232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11710991" y="7832673"/>
              <a:ext cx="85306" cy="6497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465" tIns="50232" rIns="100465" bIns="50232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1860043" y="7851932"/>
              <a:ext cx="85306" cy="4571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465" tIns="50232" rIns="100465" bIns="50232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12009094" y="7780691"/>
              <a:ext cx="85306" cy="116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465" tIns="50232" rIns="100465" bIns="50232"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450" name="Straight Connector 449"/>
            <p:cNvCxnSpPr/>
            <p:nvPr/>
          </p:nvCxnSpPr>
          <p:spPr>
            <a:xfrm>
              <a:off x="11493500" y="7893050"/>
              <a:ext cx="659551" cy="459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1" name="Group 450"/>
          <p:cNvGrpSpPr/>
          <p:nvPr/>
        </p:nvGrpSpPr>
        <p:grpSpPr>
          <a:xfrm>
            <a:off x="13248640" y="7847330"/>
            <a:ext cx="653200" cy="249468"/>
            <a:chOff x="6629400" y="7772400"/>
            <a:chExt cx="1295400" cy="533400"/>
          </a:xfrm>
        </p:grpSpPr>
        <p:sp>
          <p:nvSpPr>
            <p:cNvPr id="452" name="Rectangle 451"/>
            <p:cNvSpPr/>
            <p:nvPr/>
          </p:nvSpPr>
          <p:spPr>
            <a:xfrm>
              <a:off x="6705600" y="8229600"/>
              <a:ext cx="152400" cy="76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7010400" y="7772400"/>
              <a:ext cx="152400" cy="533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7315200" y="8077200"/>
              <a:ext cx="152400" cy="2286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7620000" y="8229600"/>
              <a:ext cx="152400" cy="76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456" name="Straight Connector 455"/>
            <p:cNvCxnSpPr/>
            <p:nvPr/>
          </p:nvCxnSpPr>
          <p:spPr>
            <a:xfrm>
              <a:off x="6629400" y="8305800"/>
              <a:ext cx="12954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9" name="Picture 468" descr="addin_tmp.png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119" cstate="print"/>
          <a:stretch>
            <a:fillRect/>
          </a:stretch>
        </p:blipFill>
        <p:spPr>
          <a:xfrm>
            <a:off x="12794020" y="7246620"/>
            <a:ext cx="116205" cy="179070"/>
          </a:xfrm>
          <a:prstGeom prst="rect">
            <a:avLst/>
          </a:prstGeom>
        </p:spPr>
      </p:pic>
      <p:pic>
        <p:nvPicPr>
          <p:cNvPr id="471" name="Picture 470" descr="addin_tmp.png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120" cstate="print"/>
          <a:stretch>
            <a:fillRect/>
          </a:stretch>
        </p:blipFill>
        <p:spPr>
          <a:xfrm>
            <a:off x="11024909" y="7589520"/>
            <a:ext cx="862291" cy="189422"/>
          </a:xfrm>
          <a:prstGeom prst="rect">
            <a:avLst/>
          </a:prstGeom>
        </p:spPr>
      </p:pic>
      <p:pic>
        <p:nvPicPr>
          <p:cNvPr id="473" name="Picture 472" descr="addin_tmp.png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121" cstate="print"/>
          <a:stretch>
            <a:fillRect/>
          </a:stretch>
        </p:blipFill>
        <p:spPr>
          <a:xfrm>
            <a:off x="13139459" y="7641590"/>
            <a:ext cx="862291" cy="187272"/>
          </a:xfrm>
          <a:prstGeom prst="rect">
            <a:avLst/>
          </a:prstGeom>
        </p:spPr>
      </p:pic>
      <p:sp>
        <p:nvSpPr>
          <p:cNvPr id="474" name="Rectangle 473"/>
          <p:cNvSpPr/>
          <p:nvPr/>
        </p:nvSpPr>
        <p:spPr>
          <a:xfrm>
            <a:off x="10899185" y="7158344"/>
            <a:ext cx="1095509" cy="470777"/>
          </a:xfrm>
          <a:prstGeom prst="rect">
            <a:avLst/>
          </a:prstGeom>
        </p:spPr>
        <p:txBody>
          <a:bodyPr wrap="none" lIns="100465" tIns="50232" rIns="100465" bIns="50232">
            <a:spAutoFit/>
          </a:bodyPr>
          <a:lstStyle/>
          <a:p>
            <a:pPr algn="ctr"/>
            <a:r>
              <a:rPr lang="en-US" sz="1200" dirty="0" smtClean="0">
                <a:cs typeface="Times New Roman" pitchFamily="18" charset="0"/>
              </a:rPr>
              <a:t>Non-visual tag</a:t>
            </a:r>
          </a:p>
          <a:p>
            <a:pPr algn="ctr"/>
            <a:r>
              <a:rPr lang="en-US" sz="1200" dirty="0" smtClean="0">
                <a:cs typeface="Times New Roman" pitchFamily="18" charset="0"/>
              </a:rPr>
              <a:t>distribution</a:t>
            </a:r>
            <a:endParaRPr lang="en-US" sz="1200" dirty="0"/>
          </a:p>
        </p:txBody>
      </p:sp>
      <p:sp>
        <p:nvSpPr>
          <p:cNvPr id="475" name="Rounded Rectangle 474"/>
          <p:cNvSpPr/>
          <p:nvPr/>
        </p:nvSpPr>
        <p:spPr>
          <a:xfrm>
            <a:off x="10995660" y="7574280"/>
            <a:ext cx="922020" cy="525780"/>
          </a:xfrm>
          <a:prstGeom prst="roundRect">
            <a:avLst>
              <a:gd name="adj" fmla="val 5953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ounded Rectangle 475"/>
          <p:cNvSpPr/>
          <p:nvPr/>
        </p:nvSpPr>
        <p:spPr>
          <a:xfrm>
            <a:off x="13106400" y="7595870"/>
            <a:ext cx="922020" cy="525780"/>
          </a:xfrm>
          <a:prstGeom prst="roundRect">
            <a:avLst>
              <a:gd name="adj" fmla="val 5953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4" name="Straight Arrow Connector 503"/>
          <p:cNvCxnSpPr/>
          <p:nvPr/>
        </p:nvCxnSpPr>
        <p:spPr>
          <a:xfrm>
            <a:off x="11971478" y="5928770"/>
            <a:ext cx="3987" cy="2545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/>
          <p:cNvSpPr/>
          <p:nvPr/>
        </p:nvSpPr>
        <p:spPr>
          <a:xfrm>
            <a:off x="12012975" y="5892154"/>
            <a:ext cx="1388410" cy="347666"/>
          </a:xfrm>
          <a:prstGeom prst="rect">
            <a:avLst/>
          </a:prstGeom>
        </p:spPr>
        <p:txBody>
          <a:bodyPr wrap="none" lIns="100465" tIns="50232" rIns="100465" bIns="50232">
            <a:spAutoFit/>
          </a:bodyPr>
          <a:lstStyle/>
          <a:p>
            <a:r>
              <a:rPr lang="en-US" sz="1600" dirty="0" smtClean="0">
                <a:cs typeface="Times New Roman" pitchFamily="18" charset="0"/>
              </a:rPr>
              <a:t>Affinity matrix</a:t>
            </a:r>
            <a:endParaRPr lang="en-US" sz="1600" dirty="0"/>
          </a:p>
        </p:txBody>
      </p:sp>
      <p:pic>
        <p:nvPicPr>
          <p:cNvPr id="508" name="Picture 507" descr="addin_tmp.png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122" cstate="print"/>
          <a:stretch>
            <a:fillRect/>
          </a:stretch>
        </p:blipFill>
        <p:spPr>
          <a:xfrm>
            <a:off x="13318489" y="5968406"/>
            <a:ext cx="158789" cy="165693"/>
          </a:xfrm>
          <a:prstGeom prst="rect">
            <a:avLst/>
          </a:prstGeom>
        </p:spPr>
      </p:pic>
      <p:sp>
        <p:nvSpPr>
          <p:cNvPr id="509" name="TextBox 508"/>
          <p:cNvSpPr txBox="1"/>
          <p:nvPr/>
        </p:nvSpPr>
        <p:spPr>
          <a:xfrm>
            <a:off x="9574036" y="7276451"/>
            <a:ext cx="534846" cy="338546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(c)</a:t>
            </a:r>
            <a:endParaRPr lang="en-US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0" name="Rectangle 509"/>
          <p:cNvSpPr/>
          <p:nvPr/>
        </p:nvSpPr>
        <p:spPr>
          <a:xfrm>
            <a:off x="10336575" y="6177904"/>
            <a:ext cx="927450" cy="593888"/>
          </a:xfrm>
          <a:prstGeom prst="rect">
            <a:avLst/>
          </a:prstGeom>
        </p:spPr>
        <p:txBody>
          <a:bodyPr wrap="none" lIns="100465" tIns="50232" rIns="100465" bIns="50232">
            <a:spAutoFit/>
          </a:bodyPr>
          <a:lstStyle/>
          <a:p>
            <a:r>
              <a:rPr lang="en-US" sz="1600" dirty="0" smtClean="0">
                <a:cs typeface="Times New Roman" pitchFamily="18" charset="0"/>
              </a:rPr>
              <a:t>Graph </a:t>
            </a:r>
          </a:p>
          <a:p>
            <a:r>
              <a:rPr lang="en-US" sz="1600" dirty="0" smtClean="0">
                <a:cs typeface="Times New Roman" pitchFamily="18" charset="0"/>
              </a:rPr>
              <a:t>partition</a:t>
            </a:r>
            <a:endParaRPr lang="en-US" sz="1600" dirty="0"/>
          </a:p>
        </p:txBody>
      </p:sp>
      <p:sp>
        <p:nvSpPr>
          <p:cNvPr id="511" name="Rectangle 510"/>
          <p:cNvSpPr/>
          <p:nvPr/>
        </p:nvSpPr>
        <p:spPr>
          <a:xfrm>
            <a:off x="12975635" y="7183744"/>
            <a:ext cx="1095509" cy="470777"/>
          </a:xfrm>
          <a:prstGeom prst="rect">
            <a:avLst/>
          </a:prstGeom>
        </p:spPr>
        <p:txBody>
          <a:bodyPr wrap="none" lIns="100465" tIns="50232" rIns="100465" bIns="50232">
            <a:spAutoFit/>
          </a:bodyPr>
          <a:lstStyle/>
          <a:p>
            <a:pPr algn="ctr"/>
            <a:r>
              <a:rPr lang="en-US" sz="1200" dirty="0" smtClean="0">
                <a:cs typeface="Times New Roman" pitchFamily="18" charset="0"/>
              </a:rPr>
              <a:t>Non-visual tag</a:t>
            </a:r>
          </a:p>
          <a:p>
            <a:pPr algn="ctr"/>
            <a:r>
              <a:rPr lang="en-US" sz="1200" dirty="0" smtClean="0">
                <a:cs typeface="Times New Roman" pitchFamily="18" charset="0"/>
              </a:rPr>
              <a:t>distribution</a:t>
            </a:r>
            <a:endParaRPr lang="en-US" sz="1200" dirty="0"/>
          </a:p>
        </p:txBody>
      </p:sp>
      <p:pic>
        <p:nvPicPr>
          <p:cNvPr id="513" name="Picture 512" descr="addin_tmp.png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123" cstate="print"/>
          <a:stretch>
            <a:fillRect/>
          </a:stretch>
        </p:blipFill>
        <p:spPr>
          <a:xfrm>
            <a:off x="13542090" y="4895850"/>
            <a:ext cx="187284" cy="173354"/>
          </a:xfrm>
          <a:prstGeom prst="rect">
            <a:avLst/>
          </a:prstGeom>
        </p:spPr>
      </p:pic>
      <p:grpSp>
        <p:nvGrpSpPr>
          <p:cNvPr id="555" name="Group 554"/>
          <p:cNvGrpSpPr/>
          <p:nvPr/>
        </p:nvGrpSpPr>
        <p:grpSpPr>
          <a:xfrm>
            <a:off x="26225500" y="7772400"/>
            <a:ext cx="3492500" cy="2286992"/>
            <a:chOff x="1828800" y="1248891"/>
            <a:chExt cx="5486400" cy="3324101"/>
          </a:xfrm>
        </p:grpSpPr>
        <p:pic>
          <p:nvPicPr>
            <p:cNvPr id="514" name="Picture 8" descr="Z:\cluster_purity\Times_Square\VNV-Forest-0.2\Sunny\2012-7-29_18-46-38_seq_401.jpg"/>
            <p:cNvPicPr>
              <a:picLocks noChangeAspect="1" noChangeArrowheads="1"/>
            </p:cNvPicPr>
            <p:nvPr/>
          </p:nvPicPr>
          <p:blipFill>
            <a:blip r:embed="rId124" cstate="print"/>
            <a:srcRect/>
            <a:stretch>
              <a:fillRect/>
            </a:stretch>
          </p:blipFill>
          <p:spPr bwMode="auto">
            <a:xfrm>
              <a:off x="4572000" y="4041497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15" name="Picture 6" descr="Z:\cluster_purity\Times_Square\VNV-Forest-0.2\2012-8-1_17-51-1_seq_201.jpg"/>
            <p:cNvPicPr>
              <a:picLocks noChangeAspect="1" noChangeArrowheads="1"/>
            </p:cNvPicPr>
            <p:nvPr/>
          </p:nvPicPr>
          <p:blipFill>
            <a:blip r:embed="rId125" cstate="print"/>
            <a:srcRect/>
            <a:stretch>
              <a:fillRect/>
            </a:stretch>
          </p:blipFill>
          <p:spPr bwMode="auto">
            <a:xfrm>
              <a:off x="5486400" y="4041497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16" name="Picture 7" descr="Z:\cluster_purity\Times_Square\VNV-Forest-0.2\2012-7-25_13-17-10_seq_801.jpg"/>
            <p:cNvPicPr>
              <a:picLocks noChangeAspect="1" noChangeArrowheads="1"/>
            </p:cNvPicPr>
            <p:nvPr/>
          </p:nvPicPr>
          <p:blipFill>
            <a:blip r:embed="rId126" cstate="print"/>
            <a:srcRect/>
            <a:stretch>
              <a:fillRect/>
            </a:stretch>
          </p:blipFill>
          <p:spPr bwMode="auto">
            <a:xfrm>
              <a:off x="6400800" y="4041497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17" name="Picture 19" descr="Z:\cluster_purity\Times_Square\VNV-AASC\2012-7-26_23-10-25_seq_401.jpg"/>
            <p:cNvPicPr>
              <a:picLocks noChangeAspect="1" noChangeArrowheads="1"/>
            </p:cNvPicPr>
            <p:nvPr/>
          </p:nvPicPr>
          <p:blipFill>
            <a:blip r:embed="rId127" cstate="print"/>
            <a:srcRect/>
            <a:stretch>
              <a:fillRect/>
            </a:stretch>
          </p:blipFill>
          <p:spPr bwMode="auto">
            <a:xfrm>
              <a:off x="6400800" y="2363470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18" name="Picture 2" descr="Z:\cluster_purity\Times_Square\VNV-AASC\2012-8-6_0-56-45_seq_801.jpg"/>
            <p:cNvPicPr>
              <a:picLocks noChangeAspect="1" noChangeArrowheads="1"/>
            </p:cNvPicPr>
            <p:nvPr/>
          </p:nvPicPr>
          <p:blipFill>
            <a:blip r:embed="rId128" cstate="print"/>
            <a:srcRect/>
            <a:stretch>
              <a:fillRect/>
            </a:stretch>
          </p:blipFill>
          <p:spPr bwMode="auto">
            <a:xfrm>
              <a:off x="5486400" y="237299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19" name="Picture 3" descr="Z:\cluster_purity\Times_Square\VNV-AASC\2012-8-6_0-56-45_seq_201.jpg"/>
            <p:cNvPicPr>
              <a:picLocks noChangeAspect="1" noChangeArrowheads="1"/>
            </p:cNvPicPr>
            <p:nvPr/>
          </p:nvPicPr>
          <p:blipFill>
            <a:blip r:embed="rId129" cstate="print"/>
            <a:srcRect/>
            <a:stretch>
              <a:fillRect/>
            </a:stretch>
          </p:blipFill>
          <p:spPr bwMode="auto">
            <a:xfrm>
              <a:off x="4572000" y="237299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20" name="Picture 4" descr="Z:\cluster_purity\Times_Square\Kmeans\2012-8-2_3-0-49_seq_801.jpg"/>
            <p:cNvPicPr>
              <a:picLocks noChangeAspect="1" noChangeArrowheads="1"/>
            </p:cNvPicPr>
            <p:nvPr/>
          </p:nvPicPr>
          <p:blipFill>
            <a:blip r:embed="rId130" cstate="print"/>
            <a:srcRect/>
            <a:stretch>
              <a:fillRect/>
            </a:stretch>
          </p:blipFill>
          <p:spPr bwMode="auto">
            <a:xfrm>
              <a:off x="4572000" y="1798647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21" name="Picture 5" descr="Z:\cluster_purity\Times_Square\Kmeans\2012-7-25_13-17-10_seq_801.jpg"/>
            <p:cNvPicPr>
              <a:picLocks noChangeAspect="1" noChangeArrowheads="1"/>
            </p:cNvPicPr>
            <p:nvPr/>
          </p:nvPicPr>
          <p:blipFill>
            <a:blip r:embed="rId126" cstate="print"/>
            <a:srcRect/>
            <a:stretch>
              <a:fillRect/>
            </a:stretch>
          </p:blipFill>
          <p:spPr bwMode="auto">
            <a:xfrm>
              <a:off x="6400800" y="1798647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22" name="Picture 6" descr="Z:\cluster_purity\Times_Square\Kmeans\2012-7-26_17-36-47_seq_801.jpg"/>
            <p:cNvPicPr>
              <a:picLocks noChangeAspect="1" noChangeArrowheads="1"/>
            </p:cNvPicPr>
            <p:nvPr/>
          </p:nvPicPr>
          <p:blipFill>
            <a:blip r:embed="rId131" cstate="print"/>
            <a:srcRect/>
            <a:stretch>
              <a:fillRect/>
            </a:stretch>
          </p:blipFill>
          <p:spPr bwMode="auto">
            <a:xfrm>
              <a:off x="5486400" y="1798647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23" name="Picture 7" descr="Z:\cluster_purity\Times_Square\Kmeans\2012-8-1_16-48-52_seq_801.jpg"/>
            <p:cNvPicPr>
              <a:picLocks noChangeAspect="1" noChangeArrowheads="1"/>
            </p:cNvPicPr>
            <p:nvPr/>
          </p:nvPicPr>
          <p:blipFill>
            <a:blip r:embed="rId132" cstate="print"/>
            <a:srcRect/>
            <a:stretch>
              <a:fillRect/>
            </a:stretch>
          </p:blipFill>
          <p:spPr bwMode="auto">
            <a:xfrm>
              <a:off x="3657600" y="1798647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24" name="Picture 9" descr="Z:\cluster_purity\Times_Square\VO-Forest\2012-7-27_20-42-8_seq_801.jpg"/>
            <p:cNvPicPr>
              <a:picLocks noChangeAspect="1" noChangeArrowheads="1"/>
            </p:cNvPicPr>
            <p:nvPr/>
          </p:nvPicPr>
          <p:blipFill>
            <a:blip r:embed="rId133" cstate="print"/>
            <a:srcRect/>
            <a:stretch>
              <a:fillRect/>
            </a:stretch>
          </p:blipFill>
          <p:spPr bwMode="auto">
            <a:xfrm>
              <a:off x="5486400" y="1248891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25" name="Picture 11" descr="Z:\cluster_purity\Times_Square\VO-Forest\2012-8-2_22-52-42_seq_601.jpg"/>
            <p:cNvPicPr>
              <a:picLocks noChangeAspect="1" noChangeArrowheads="1"/>
            </p:cNvPicPr>
            <p:nvPr/>
          </p:nvPicPr>
          <p:blipFill>
            <a:blip r:embed="rId134" cstate="print"/>
            <a:srcRect/>
            <a:stretch>
              <a:fillRect/>
            </a:stretch>
          </p:blipFill>
          <p:spPr bwMode="auto">
            <a:xfrm>
              <a:off x="6400800" y="1248891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26" name="Picture 18" descr="Z:\cluster_purity\Times_Square\VNV-AASC\2012-7-25_10-41-25_seq_401.jpg"/>
            <p:cNvPicPr>
              <a:picLocks noChangeAspect="1" noChangeArrowheads="1"/>
            </p:cNvPicPr>
            <p:nvPr/>
          </p:nvPicPr>
          <p:blipFill>
            <a:blip r:embed="rId135" cstate="print"/>
            <a:srcRect/>
            <a:stretch>
              <a:fillRect/>
            </a:stretch>
          </p:blipFill>
          <p:spPr bwMode="auto">
            <a:xfrm>
              <a:off x="3657600" y="2363470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27" name="Picture 2" descr="Z:\cluster_purity\Times_Square\VNV-Forest-0.1\2012-7-30_17-56-11_seq_1.jpg"/>
            <p:cNvPicPr>
              <a:picLocks noChangeAspect="1" noChangeArrowheads="1"/>
            </p:cNvPicPr>
            <p:nvPr/>
          </p:nvPicPr>
          <p:blipFill>
            <a:blip r:embed="rId136" cstate="print"/>
            <a:srcRect/>
            <a:stretch>
              <a:fillRect/>
            </a:stretch>
          </p:blipFill>
          <p:spPr bwMode="auto">
            <a:xfrm>
              <a:off x="5486400" y="347789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28" name="Picture 3" descr="Z:\cluster_purity\Times_Square\VNV-Forest-0.1\2012-7-27_15-47-44_seq_201.jpg"/>
            <p:cNvPicPr>
              <a:picLocks noChangeAspect="1" noChangeArrowheads="1"/>
            </p:cNvPicPr>
            <p:nvPr/>
          </p:nvPicPr>
          <p:blipFill>
            <a:blip r:embed="rId137" cstate="print"/>
            <a:srcRect/>
            <a:stretch>
              <a:fillRect/>
            </a:stretch>
          </p:blipFill>
          <p:spPr bwMode="auto">
            <a:xfrm>
              <a:off x="6400800" y="347789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29" name="Picture 2" descr="Z:\cluster_purity\Times_Square\Kmeans\Sunny\2012-7-26_18-30-5_seq_601.jpg"/>
            <p:cNvPicPr>
              <a:picLocks noChangeAspect="1" noChangeArrowheads="1"/>
            </p:cNvPicPr>
            <p:nvPr/>
          </p:nvPicPr>
          <p:blipFill>
            <a:blip r:embed="rId138" cstate="print"/>
            <a:srcRect/>
            <a:stretch>
              <a:fillRect/>
            </a:stretch>
          </p:blipFill>
          <p:spPr bwMode="auto">
            <a:xfrm>
              <a:off x="2743200" y="1798647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30" name="Picture 3" descr="Z:\cluster_purity\Times_Square\Kmeans\Sunny\2012-7-26_18-40-25_seq_601.jpg"/>
            <p:cNvPicPr>
              <a:picLocks noChangeAspect="1" noChangeArrowheads="1"/>
            </p:cNvPicPr>
            <p:nvPr/>
          </p:nvPicPr>
          <p:blipFill>
            <a:blip r:embed="rId139" cstate="print"/>
            <a:srcRect/>
            <a:stretch>
              <a:fillRect/>
            </a:stretch>
          </p:blipFill>
          <p:spPr bwMode="auto">
            <a:xfrm>
              <a:off x="1828800" y="1798647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31" name="Picture 2" descr="Z:\cluster_purity\Times_Square\Kmeans\Sunny\2012-7-26_18-30-5_seq_601.jpg"/>
            <p:cNvPicPr>
              <a:picLocks noChangeAspect="1" noChangeArrowheads="1"/>
            </p:cNvPicPr>
            <p:nvPr/>
          </p:nvPicPr>
          <p:blipFill>
            <a:blip r:embed="rId138" cstate="print"/>
            <a:srcRect/>
            <a:stretch>
              <a:fillRect/>
            </a:stretch>
          </p:blipFill>
          <p:spPr bwMode="auto">
            <a:xfrm>
              <a:off x="2743200" y="1248891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32" name="Picture 3" descr="Z:\cluster_purity\Times_Square\Kmeans\Sunny\2012-7-26_18-40-25_seq_601.jpg"/>
            <p:cNvPicPr>
              <a:picLocks noChangeAspect="1" noChangeArrowheads="1"/>
            </p:cNvPicPr>
            <p:nvPr/>
          </p:nvPicPr>
          <p:blipFill>
            <a:blip r:embed="rId139" cstate="print"/>
            <a:srcRect/>
            <a:stretch>
              <a:fillRect/>
            </a:stretch>
          </p:blipFill>
          <p:spPr bwMode="auto">
            <a:xfrm>
              <a:off x="1828800" y="1248891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33" name="Picture 2" descr="Z:\cluster_purity\Times_Square\Kmeans\Sunny\2012-7-26_18-30-5_seq_601.jpg"/>
            <p:cNvPicPr>
              <a:picLocks noChangeAspect="1" noChangeArrowheads="1"/>
            </p:cNvPicPr>
            <p:nvPr/>
          </p:nvPicPr>
          <p:blipFill>
            <a:blip r:embed="rId138" cstate="print"/>
            <a:srcRect/>
            <a:stretch>
              <a:fillRect/>
            </a:stretch>
          </p:blipFill>
          <p:spPr bwMode="auto">
            <a:xfrm>
              <a:off x="2743200" y="2363470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34" name="Picture 3" descr="Z:\cluster_purity\Times_Square\Kmeans\Sunny\2012-7-26_18-40-25_seq_601.jpg"/>
            <p:cNvPicPr>
              <a:picLocks noChangeAspect="1" noChangeArrowheads="1"/>
            </p:cNvPicPr>
            <p:nvPr/>
          </p:nvPicPr>
          <p:blipFill>
            <a:blip r:embed="rId139" cstate="print"/>
            <a:srcRect/>
            <a:stretch>
              <a:fillRect/>
            </a:stretch>
          </p:blipFill>
          <p:spPr bwMode="auto">
            <a:xfrm>
              <a:off x="1828800" y="2363470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35" name="Picture 2" descr="Z:\cluster_purity\Times_Square\Kmeans\Sunny\2012-7-26_18-30-5_seq_601.jpg"/>
            <p:cNvPicPr>
              <a:picLocks noChangeAspect="1" noChangeArrowheads="1"/>
            </p:cNvPicPr>
            <p:nvPr/>
          </p:nvPicPr>
          <p:blipFill>
            <a:blip r:embed="rId138" cstate="print"/>
            <a:srcRect/>
            <a:stretch>
              <a:fillRect/>
            </a:stretch>
          </p:blipFill>
          <p:spPr bwMode="auto">
            <a:xfrm>
              <a:off x="2743200" y="292290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36" name="Picture 3" descr="Z:\cluster_purity\Times_Square\Kmeans\Sunny\2012-7-26_18-40-25_seq_601.jpg"/>
            <p:cNvPicPr>
              <a:picLocks noChangeAspect="1" noChangeArrowheads="1"/>
            </p:cNvPicPr>
            <p:nvPr/>
          </p:nvPicPr>
          <p:blipFill>
            <a:blip r:embed="rId139" cstate="print"/>
            <a:srcRect/>
            <a:stretch>
              <a:fillRect/>
            </a:stretch>
          </p:blipFill>
          <p:spPr bwMode="auto">
            <a:xfrm>
              <a:off x="1828800" y="2922905"/>
              <a:ext cx="914400" cy="523875"/>
            </a:xfrm>
            <a:prstGeom prst="rect">
              <a:avLst/>
            </a:prstGeom>
            <a:noFill/>
          </p:spPr>
        </p:pic>
        <p:sp>
          <p:nvSpPr>
            <p:cNvPr id="537" name="Rectangle 536"/>
            <p:cNvSpPr/>
            <p:nvPr/>
          </p:nvSpPr>
          <p:spPr>
            <a:xfrm>
              <a:off x="3657600" y="1806267"/>
              <a:ext cx="3657600" cy="51206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538" name="Picture 8" descr="Z:\cluster_purity\Times_Square\VO-Forest\Sunny\2012-7-26_18-40-25_seq_601.jpg"/>
            <p:cNvPicPr>
              <a:picLocks noChangeAspect="1" noChangeArrowheads="1"/>
            </p:cNvPicPr>
            <p:nvPr/>
          </p:nvPicPr>
          <p:blipFill>
            <a:blip r:embed="rId139" cstate="print"/>
            <a:srcRect/>
            <a:stretch>
              <a:fillRect/>
            </a:stretch>
          </p:blipFill>
          <p:spPr bwMode="auto">
            <a:xfrm>
              <a:off x="3657600" y="1248891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39" name="Picture 10" descr="Z:\cluster_purity\Times_Square\VO-Forest\2012-8-2_22-11-9_seq_1.jpg"/>
            <p:cNvPicPr>
              <a:picLocks noChangeAspect="1" noChangeArrowheads="1"/>
            </p:cNvPicPr>
            <p:nvPr/>
          </p:nvPicPr>
          <p:blipFill>
            <a:blip r:embed="rId140" cstate="print"/>
            <a:srcRect/>
            <a:stretch>
              <a:fillRect/>
            </a:stretch>
          </p:blipFill>
          <p:spPr bwMode="auto">
            <a:xfrm>
              <a:off x="4572000" y="1248891"/>
              <a:ext cx="914400" cy="523875"/>
            </a:xfrm>
            <a:prstGeom prst="rect">
              <a:avLst/>
            </a:prstGeom>
            <a:noFill/>
          </p:spPr>
        </p:pic>
        <p:sp>
          <p:nvSpPr>
            <p:cNvPr id="540" name="Rectangle 539"/>
            <p:cNvSpPr/>
            <p:nvPr/>
          </p:nvSpPr>
          <p:spPr>
            <a:xfrm>
              <a:off x="5486400" y="1256511"/>
              <a:ext cx="1828800" cy="51206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41" name="Rectangle 540"/>
            <p:cNvSpPr/>
            <p:nvPr/>
          </p:nvSpPr>
          <p:spPr>
            <a:xfrm>
              <a:off x="3657600" y="2377440"/>
              <a:ext cx="3657600" cy="51206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542" name="Picture 20" descr="Z:\cluster_purity\Times_Square\VNV-Forest\Sunny\2012-7-26_18-30-5_seq_1.jpg"/>
            <p:cNvPicPr>
              <a:picLocks noChangeAspect="1" noChangeArrowheads="1"/>
            </p:cNvPicPr>
            <p:nvPr/>
          </p:nvPicPr>
          <p:blipFill>
            <a:blip r:embed="rId141" cstate="print"/>
            <a:srcRect/>
            <a:stretch>
              <a:fillRect/>
            </a:stretch>
          </p:blipFill>
          <p:spPr bwMode="auto">
            <a:xfrm>
              <a:off x="4572000" y="292290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43" name="Picture 21" descr="Z:\cluster_purity\Times_Square\VNV-Forest\Sunny\2012-7-26_18-40-25_seq_1.jpg"/>
            <p:cNvPicPr>
              <a:picLocks noChangeAspect="1" noChangeArrowheads="1"/>
            </p:cNvPicPr>
            <p:nvPr/>
          </p:nvPicPr>
          <p:blipFill>
            <a:blip r:embed="rId142" cstate="print"/>
            <a:srcRect/>
            <a:stretch>
              <a:fillRect/>
            </a:stretch>
          </p:blipFill>
          <p:spPr bwMode="auto">
            <a:xfrm>
              <a:off x="6400800" y="292290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44" name="Picture 22" descr="Z:\cluster_purity\Times_Square\VNV-Forest\Sunny\2012-7-26_18-50-48_seq_1.jpg"/>
            <p:cNvPicPr>
              <a:picLocks noChangeAspect="1" noChangeArrowheads="1"/>
            </p:cNvPicPr>
            <p:nvPr/>
          </p:nvPicPr>
          <p:blipFill>
            <a:blip r:embed="rId143" cstate="print"/>
            <a:srcRect/>
            <a:stretch>
              <a:fillRect/>
            </a:stretch>
          </p:blipFill>
          <p:spPr bwMode="auto">
            <a:xfrm>
              <a:off x="5486400" y="292290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45" name="Picture 23" descr="Z:\cluster_purity\Times_Square\VNV-Forest\Sunny\2012-7-26_18-50-48_seq_801.jpg"/>
            <p:cNvPicPr>
              <a:picLocks noChangeAspect="1" noChangeArrowheads="1"/>
            </p:cNvPicPr>
            <p:nvPr/>
          </p:nvPicPr>
          <p:blipFill>
            <a:blip r:embed="rId144" cstate="print"/>
            <a:srcRect/>
            <a:stretch>
              <a:fillRect/>
            </a:stretch>
          </p:blipFill>
          <p:spPr bwMode="auto">
            <a:xfrm>
              <a:off x="3657600" y="292290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46" name="Picture 2" descr="Z:\cluster_purity\Times_Square\Kmeans\Sunny\2012-7-26_18-30-5_seq_601.jpg"/>
            <p:cNvPicPr>
              <a:picLocks noChangeAspect="1" noChangeArrowheads="1"/>
            </p:cNvPicPr>
            <p:nvPr/>
          </p:nvPicPr>
          <p:blipFill>
            <a:blip r:embed="rId138" cstate="print"/>
            <a:srcRect/>
            <a:stretch>
              <a:fillRect/>
            </a:stretch>
          </p:blipFill>
          <p:spPr bwMode="auto">
            <a:xfrm>
              <a:off x="2743200" y="347789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47" name="Picture 3" descr="Z:\cluster_purity\Times_Square\Kmeans\Sunny\2012-7-26_18-40-25_seq_601.jpg"/>
            <p:cNvPicPr>
              <a:picLocks noChangeAspect="1" noChangeArrowheads="1"/>
            </p:cNvPicPr>
            <p:nvPr/>
          </p:nvPicPr>
          <p:blipFill>
            <a:blip r:embed="rId139" cstate="print"/>
            <a:srcRect/>
            <a:stretch>
              <a:fillRect/>
            </a:stretch>
          </p:blipFill>
          <p:spPr bwMode="auto">
            <a:xfrm>
              <a:off x="1828800" y="347789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48" name="Picture 4" descr="Z:\cluster_purity\Times_Square\VNV-Forest-0.1\Sunny\2012-7-25_17-16-49_seq_201.jpg"/>
            <p:cNvPicPr>
              <a:picLocks noChangeAspect="1" noChangeArrowheads="1"/>
            </p:cNvPicPr>
            <p:nvPr/>
          </p:nvPicPr>
          <p:blipFill>
            <a:blip r:embed="rId145" cstate="print"/>
            <a:srcRect/>
            <a:stretch>
              <a:fillRect/>
            </a:stretch>
          </p:blipFill>
          <p:spPr bwMode="auto">
            <a:xfrm>
              <a:off x="3657600" y="347789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49" name="Picture 5" descr="Z:\cluster_purity\Times_Square\VNV-Forest-0.1\Sunny\2012-7-27_17-6-5_seq_601.jpg"/>
            <p:cNvPicPr>
              <a:picLocks noChangeAspect="1" noChangeArrowheads="1"/>
            </p:cNvPicPr>
            <p:nvPr/>
          </p:nvPicPr>
          <p:blipFill>
            <a:blip r:embed="rId146" cstate="print"/>
            <a:srcRect/>
            <a:stretch>
              <a:fillRect/>
            </a:stretch>
          </p:blipFill>
          <p:spPr bwMode="auto">
            <a:xfrm>
              <a:off x="4572000" y="3477895"/>
              <a:ext cx="914400" cy="523875"/>
            </a:xfrm>
            <a:prstGeom prst="rect">
              <a:avLst/>
            </a:prstGeom>
            <a:noFill/>
          </p:spPr>
        </p:pic>
        <p:sp>
          <p:nvSpPr>
            <p:cNvPr id="550" name="Rectangle 549"/>
            <p:cNvSpPr/>
            <p:nvPr/>
          </p:nvSpPr>
          <p:spPr>
            <a:xfrm>
              <a:off x="5486400" y="3484245"/>
              <a:ext cx="1828800" cy="51206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551" name="Picture 2" descr="Z:\cluster_purity\Times_Square\Kmeans\Sunny\2012-7-26_18-30-5_seq_601.jpg"/>
            <p:cNvPicPr>
              <a:picLocks noChangeAspect="1" noChangeArrowheads="1"/>
            </p:cNvPicPr>
            <p:nvPr/>
          </p:nvPicPr>
          <p:blipFill>
            <a:blip r:embed="rId138" cstate="print"/>
            <a:srcRect/>
            <a:stretch>
              <a:fillRect/>
            </a:stretch>
          </p:blipFill>
          <p:spPr bwMode="auto">
            <a:xfrm>
              <a:off x="2743200" y="4041497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552" name="Picture 3" descr="Z:\cluster_purity\Times_Square\Kmeans\Sunny\2012-7-26_18-40-25_seq_601.jpg"/>
            <p:cNvPicPr>
              <a:picLocks noChangeAspect="1" noChangeArrowheads="1"/>
            </p:cNvPicPr>
            <p:nvPr/>
          </p:nvPicPr>
          <p:blipFill>
            <a:blip r:embed="rId139" cstate="print"/>
            <a:srcRect/>
            <a:stretch>
              <a:fillRect/>
            </a:stretch>
          </p:blipFill>
          <p:spPr bwMode="auto">
            <a:xfrm>
              <a:off x="1828800" y="4041497"/>
              <a:ext cx="914400" cy="523875"/>
            </a:xfrm>
            <a:prstGeom prst="rect">
              <a:avLst/>
            </a:prstGeom>
            <a:noFill/>
          </p:spPr>
        </p:pic>
        <p:sp>
          <p:nvSpPr>
            <p:cNvPr id="553" name="Rectangle 552"/>
            <p:cNvSpPr/>
            <p:nvPr/>
          </p:nvSpPr>
          <p:spPr>
            <a:xfrm>
              <a:off x="5486400" y="4039592"/>
              <a:ext cx="1828800" cy="5334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554" name="Picture 10" descr="Z:\cluster_purity\Times_Square\VNV-Forest-0.2\Sunny\2012-7-29_18-46-38_seq_1.jpg"/>
            <p:cNvPicPr>
              <a:picLocks noChangeAspect="1" noChangeArrowheads="1"/>
            </p:cNvPicPr>
            <p:nvPr/>
          </p:nvPicPr>
          <p:blipFill>
            <a:blip r:embed="rId147" cstate="print"/>
            <a:srcRect/>
            <a:stretch>
              <a:fillRect/>
            </a:stretch>
          </p:blipFill>
          <p:spPr bwMode="auto">
            <a:xfrm>
              <a:off x="3657600" y="4041497"/>
              <a:ext cx="914400" cy="523875"/>
            </a:xfrm>
            <a:prstGeom prst="rect">
              <a:avLst/>
            </a:prstGeom>
            <a:noFill/>
          </p:spPr>
        </p:pic>
      </p:grpSp>
      <p:grpSp>
        <p:nvGrpSpPr>
          <p:cNvPr id="577" name="Group 576"/>
          <p:cNvGrpSpPr/>
          <p:nvPr/>
        </p:nvGrpSpPr>
        <p:grpSpPr>
          <a:xfrm>
            <a:off x="24688800" y="7531100"/>
            <a:ext cx="1524000" cy="2546918"/>
            <a:chOff x="304800" y="914400"/>
            <a:chExt cx="1524000" cy="3476243"/>
          </a:xfrm>
        </p:grpSpPr>
        <p:sp>
          <p:nvSpPr>
            <p:cNvPr id="570" name="TextBox 569"/>
            <p:cNvSpPr txBox="1"/>
            <p:nvPr/>
          </p:nvSpPr>
          <p:spPr>
            <a:xfrm>
              <a:off x="381000" y="1749598"/>
              <a:ext cx="1447800" cy="5461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000" b="1" dirty="0" smtClean="0">
                  <a:latin typeface="Times New Roman" pitchFamily="18" charset="0"/>
                  <a:cs typeface="Times New Roman" pitchFamily="18" charset="0"/>
                </a:rPr>
                <a:t>VNV-</a:t>
              </a:r>
              <a:r>
                <a:rPr lang="en-US" sz="1000" b="1" dirty="0" err="1" smtClean="0">
                  <a:latin typeface="Times New Roman" pitchFamily="18" charset="0"/>
                  <a:cs typeface="Times New Roman" pitchFamily="18" charset="0"/>
                </a:rPr>
                <a:t>Kmeans</a:t>
              </a:r>
              <a:r>
                <a:rPr lang="en-US" sz="1000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</a:p>
            <a:p>
              <a:pPr algn="r"/>
              <a:r>
                <a:rPr lang="en-US" sz="1000" b="1" dirty="0" smtClean="0">
                  <a:latin typeface="Times New Roman" pitchFamily="18" charset="0"/>
                  <a:cs typeface="Times New Roman" pitchFamily="18" charset="0"/>
                </a:rPr>
                <a:t>(14/75)</a:t>
              </a:r>
              <a:endParaRPr lang="en-US" sz="1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1" name="TextBox 570"/>
            <p:cNvSpPr txBox="1"/>
            <p:nvPr/>
          </p:nvSpPr>
          <p:spPr>
            <a:xfrm>
              <a:off x="304800" y="2282250"/>
              <a:ext cx="1524000" cy="5461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000" b="1" dirty="0" smtClean="0">
                  <a:latin typeface="Times New Roman" pitchFamily="18" charset="0"/>
                  <a:cs typeface="Times New Roman" pitchFamily="18" charset="0"/>
                </a:rPr>
                <a:t>VNV-AASC [2]  (372/1324)</a:t>
              </a:r>
              <a:endParaRPr lang="en-US" sz="1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09600" y="1203197"/>
              <a:ext cx="1219200" cy="5461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000" b="1" dirty="0" smtClean="0">
                  <a:latin typeface="Times New Roman" pitchFamily="18" charset="0"/>
                  <a:cs typeface="Times New Roman" pitchFamily="18" charset="0"/>
                </a:rPr>
                <a:t>VO-Forest [1] (43/45)</a:t>
              </a:r>
              <a:endParaRPr lang="en-US" sz="1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457200" y="2799207"/>
              <a:ext cx="1358900" cy="5461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000" b="1" dirty="0" smtClean="0">
                  <a:latin typeface="Times New Roman" pitchFamily="18" charset="0"/>
                  <a:cs typeface="Times New Roman" pitchFamily="18" charset="0"/>
                </a:rPr>
                <a:t>VNV-CC-Forest </a:t>
              </a:r>
            </a:p>
            <a:p>
              <a:pPr algn="r"/>
              <a:r>
                <a:rPr lang="en-US" sz="1000" b="1" dirty="0" smtClean="0">
                  <a:latin typeface="Times New Roman" pitchFamily="18" charset="0"/>
                  <a:cs typeface="Times New Roman" pitchFamily="18" charset="0"/>
                </a:rPr>
                <a:t>(58/58)</a:t>
              </a:r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457200" y="3328196"/>
              <a:ext cx="1358900" cy="5461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000" b="1" dirty="0" smtClean="0">
                  <a:latin typeface="Times New Roman" pitchFamily="18" charset="0"/>
                  <a:cs typeface="Times New Roman" pitchFamily="18" charset="0"/>
                </a:rPr>
                <a:t>VPNV10-CC-Forest</a:t>
              </a:r>
            </a:p>
            <a:p>
              <a:pPr algn="r"/>
              <a:r>
                <a:rPr lang="en-US" sz="1000" b="1" dirty="0" smtClean="0">
                  <a:latin typeface="Times New Roman" pitchFamily="18" charset="0"/>
                  <a:cs typeface="Times New Roman" pitchFamily="18" charset="0"/>
                </a:rPr>
                <a:t> (50/73)</a:t>
              </a:r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533400" y="3844540"/>
              <a:ext cx="1282700" cy="5461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000" b="1" dirty="0" smtClean="0">
                  <a:latin typeface="Times New Roman" pitchFamily="18" charset="0"/>
                  <a:cs typeface="Times New Roman" pitchFamily="18" charset="0"/>
                </a:rPr>
                <a:t>VPNV20-CC-Forest</a:t>
              </a:r>
            </a:p>
            <a:p>
              <a:pPr algn="r"/>
              <a:r>
                <a:rPr lang="en-US" sz="1000" b="1" dirty="0" smtClean="0">
                  <a:latin typeface="Times New Roman" pitchFamily="18" charset="0"/>
                  <a:cs typeface="Times New Roman" pitchFamily="18" charset="0"/>
                </a:rPr>
                <a:t>(29/31)</a:t>
              </a:r>
            </a:p>
          </p:txBody>
        </p:sp>
        <p:sp>
          <p:nvSpPr>
            <p:cNvPr id="576" name="TextBox 575"/>
            <p:cNvSpPr txBox="1"/>
            <p:nvPr/>
          </p:nvSpPr>
          <p:spPr>
            <a:xfrm>
              <a:off x="990600" y="914400"/>
              <a:ext cx="838200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300" b="1" dirty="0" smtClean="0">
                  <a:latin typeface="Times New Roman" pitchFamily="18" charset="0"/>
                  <a:cs typeface="Times New Roman" pitchFamily="18" charset="0"/>
                </a:rPr>
                <a:t>Methods</a:t>
              </a:r>
              <a:endParaRPr lang="en-US" sz="13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78" name="TextBox 577"/>
          <p:cNvSpPr txBox="1"/>
          <p:nvPr/>
        </p:nvSpPr>
        <p:spPr>
          <a:xfrm>
            <a:off x="26231851" y="7472967"/>
            <a:ext cx="347662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b="1" dirty="0" smtClean="0">
                <a:latin typeface="Times New Roman" pitchFamily="18" charset="0"/>
                <a:cs typeface="Times New Roman" pitchFamily="18" charset="0"/>
              </a:rPr>
              <a:t>Samples in a cluster</a:t>
            </a:r>
            <a:endParaRPr lang="en-US" sz="13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91" name="Group 590"/>
          <p:cNvGrpSpPr/>
          <p:nvPr/>
        </p:nvGrpSpPr>
        <p:grpSpPr>
          <a:xfrm>
            <a:off x="26088975" y="13468360"/>
            <a:ext cx="3724274" cy="2438399"/>
            <a:chOff x="2404474" y="2247414"/>
            <a:chExt cx="5637747" cy="3429486"/>
          </a:xfrm>
        </p:grpSpPr>
        <p:sp>
          <p:nvSpPr>
            <p:cNvPr id="579" name="TextBox 578"/>
            <p:cNvSpPr txBox="1"/>
            <p:nvPr/>
          </p:nvSpPr>
          <p:spPr>
            <a:xfrm>
              <a:off x="2480673" y="3629025"/>
              <a:ext cx="160020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VO-Forest [1]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0" name="TextBox 579"/>
            <p:cNvSpPr txBox="1"/>
            <p:nvPr/>
          </p:nvSpPr>
          <p:spPr>
            <a:xfrm>
              <a:off x="4288932" y="3629025"/>
              <a:ext cx="18288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VNV-</a:t>
              </a:r>
              <a:r>
                <a:rPr lang="en-US" sz="1100" dirty="0" err="1">
                  <a:latin typeface="Times New Roman" pitchFamily="18" charset="0"/>
                  <a:cs typeface="Times New Roman" pitchFamily="18" charset="0"/>
                </a:rPr>
                <a:t>Kmeans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1" name="TextBox 580"/>
            <p:cNvSpPr txBox="1"/>
            <p:nvPr/>
          </p:nvSpPr>
          <p:spPr>
            <a:xfrm>
              <a:off x="6172199" y="3621911"/>
              <a:ext cx="1764634" cy="3527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VNV-AASC [2]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4145042" y="5338346"/>
              <a:ext cx="20574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VPNV10-CC-Forest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3" name="TextBox 582"/>
            <p:cNvSpPr txBox="1"/>
            <p:nvPr/>
          </p:nvSpPr>
          <p:spPr>
            <a:xfrm>
              <a:off x="5984822" y="5338346"/>
              <a:ext cx="20573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VPNV20-CC-Forest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4" name="TextBox 583"/>
            <p:cNvSpPr txBox="1"/>
            <p:nvPr/>
          </p:nvSpPr>
          <p:spPr>
            <a:xfrm>
              <a:off x="2446503" y="5329852"/>
              <a:ext cx="1739900" cy="3385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VNV-CC-Forest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585" name="Object 1"/>
            <p:cNvGraphicFramePr>
              <a:graphicFrameLocks noChangeAspect="1"/>
            </p:cNvGraphicFramePr>
            <p:nvPr/>
          </p:nvGraphicFramePr>
          <p:xfrm>
            <a:off x="2404474" y="2247414"/>
            <a:ext cx="1828800" cy="1444625"/>
          </p:xfrm>
          <a:graphic>
            <a:graphicData uri="http://schemas.openxmlformats.org/presentationml/2006/ole">
              <p:oleObj spid="_x0000_s1343" name="Acrobat Document" r:id="rId148" imgW="3352666" imgH="2647778" progId="AcroExch.Document.7">
                <p:embed/>
              </p:oleObj>
            </a:graphicData>
          </a:graphic>
        </p:graphicFrame>
        <p:graphicFrame>
          <p:nvGraphicFramePr>
            <p:cNvPr id="586" name="Object 2"/>
            <p:cNvGraphicFramePr>
              <a:graphicFrameLocks noChangeAspect="1"/>
            </p:cNvGraphicFramePr>
            <p:nvPr/>
          </p:nvGraphicFramePr>
          <p:xfrm>
            <a:off x="4242886" y="2247414"/>
            <a:ext cx="1828800" cy="1444625"/>
          </p:xfrm>
          <a:graphic>
            <a:graphicData uri="http://schemas.openxmlformats.org/presentationml/2006/ole">
              <p:oleObj spid="_x0000_s1344" name="Acrobat Document" r:id="rId149" imgW="3352666" imgH="2647778" progId="AcroExch.Document.7">
                <p:embed/>
              </p:oleObj>
            </a:graphicData>
          </a:graphic>
        </p:graphicFrame>
        <p:graphicFrame>
          <p:nvGraphicFramePr>
            <p:cNvPr id="587" name="Object 4"/>
            <p:cNvGraphicFramePr>
              <a:graphicFrameLocks noChangeAspect="1"/>
            </p:cNvGraphicFramePr>
            <p:nvPr/>
          </p:nvGraphicFramePr>
          <p:xfrm>
            <a:off x="6081299" y="2247414"/>
            <a:ext cx="1828800" cy="1444625"/>
          </p:xfrm>
          <a:graphic>
            <a:graphicData uri="http://schemas.openxmlformats.org/presentationml/2006/ole">
              <p:oleObj spid="_x0000_s1345" name="Acrobat Document" r:id="rId150" imgW="3352666" imgH="2647778" progId="AcroExch.Document.7">
                <p:embed/>
              </p:oleObj>
            </a:graphicData>
          </a:graphic>
        </p:graphicFrame>
        <p:graphicFrame>
          <p:nvGraphicFramePr>
            <p:cNvPr id="588" name="Object 6"/>
            <p:cNvGraphicFramePr>
              <a:graphicFrameLocks noChangeAspect="1"/>
            </p:cNvGraphicFramePr>
            <p:nvPr/>
          </p:nvGraphicFramePr>
          <p:xfrm>
            <a:off x="2404474" y="3946039"/>
            <a:ext cx="1828800" cy="1444625"/>
          </p:xfrm>
          <a:graphic>
            <a:graphicData uri="http://schemas.openxmlformats.org/presentationml/2006/ole">
              <p:oleObj spid="_x0000_s1346" name="Acrobat Document" r:id="rId151" imgW="3352666" imgH="2647778" progId="AcroExch.Document.7">
                <p:embed/>
              </p:oleObj>
            </a:graphicData>
          </a:graphic>
        </p:graphicFrame>
        <p:graphicFrame>
          <p:nvGraphicFramePr>
            <p:cNvPr id="589" name="Object 7"/>
            <p:cNvGraphicFramePr>
              <a:graphicFrameLocks noChangeAspect="1"/>
            </p:cNvGraphicFramePr>
            <p:nvPr/>
          </p:nvGraphicFramePr>
          <p:xfrm>
            <a:off x="4245974" y="3946039"/>
            <a:ext cx="1828800" cy="1444625"/>
          </p:xfrm>
          <a:graphic>
            <a:graphicData uri="http://schemas.openxmlformats.org/presentationml/2006/ole">
              <p:oleObj spid="_x0000_s1347" name="Acrobat Document" r:id="rId152" imgW="3352666" imgH="2647778" progId="AcroExch.Document.7">
                <p:embed/>
              </p:oleObj>
            </a:graphicData>
          </a:graphic>
        </p:graphicFrame>
        <p:graphicFrame>
          <p:nvGraphicFramePr>
            <p:cNvPr id="590" name="Object 8"/>
            <p:cNvGraphicFramePr>
              <a:graphicFrameLocks noChangeAspect="1"/>
            </p:cNvGraphicFramePr>
            <p:nvPr/>
          </p:nvGraphicFramePr>
          <p:xfrm>
            <a:off x="6087474" y="3946039"/>
            <a:ext cx="1828800" cy="1444625"/>
          </p:xfrm>
          <a:graphic>
            <a:graphicData uri="http://schemas.openxmlformats.org/presentationml/2006/ole">
              <p:oleObj spid="_x0000_s1348" name="Acrobat Document" r:id="rId153" imgW="3352666" imgH="2647778" progId="AcroExch.Document.7">
                <p:embed/>
              </p:oleObj>
            </a:graphicData>
          </a:graphic>
        </p:graphicFrame>
      </p:grpSp>
      <p:grpSp>
        <p:nvGrpSpPr>
          <p:cNvPr id="616" name="Group 615"/>
          <p:cNvGrpSpPr/>
          <p:nvPr/>
        </p:nvGrpSpPr>
        <p:grpSpPr>
          <a:xfrm>
            <a:off x="26401030" y="11777674"/>
            <a:ext cx="3505206" cy="1911645"/>
            <a:chOff x="2715727" y="494041"/>
            <a:chExt cx="5385799" cy="1931954"/>
          </a:xfrm>
        </p:grpSpPr>
        <p:sp>
          <p:nvSpPr>
            <p:cNvPr id="592" name="TextBox 591"/>
            <p:cNvSpPr txBox="1"/>
            <p:nvPr/>
          </p:nvSpPr>
          <p:spPr>
            <a:xfrm rot="18322435">
              <a:off x="2110721" y="1369543"/>
              <a:ext cx="1717812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No </a:t>
              </a:r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Schd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. Event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3" name="TextBox 592"/>
            <p:cNvSpPr txBox="1"/>
            <p:nvPr/>
          </p:nvSpPr>
          <p:spPr>
            <a:xfrm rot="18322435">
              <a:off x="2364248" y="1638695"/>
              <a:ext cx="1057634" cy="354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Cleaning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4" name="TextBox 593"/>
            <p:cNvSpPr txBox="1"/>
            <p:nvPr/>
          </p:nvSpPr>
          <p:spPr>
            <a:xfrm rot="18322435">
              <a:off x="2543086" y="1513993"/>
              <a:ext cx="1363504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Career Fair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5" name="TextBox 594"/>
            <p:cNvSpPr txBox="1"/>
            <p:nvPr/>
          </p:nvSpPr>
          <p:spPr>
            <a:xfrm rot="18322435">
              <a:off x="2766111" y="1503199"/>
              <a:ext cx="1389980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Gun Forum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6" name="TextBox 595"/>
            <p:cNvSpPr txBox="1"/>
            <p:nvPr/>
          </p:nvSpPr>
          <p:spPr>
            <a:xfrm rot="18322435">
              <a:off x="2955925" y="1350156"/>
              <a:ext cx="1765363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Group Studying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7" name="TextBox 596"/>
            <p:cNvSpPr txBox="1"/>
            <p:nvPr/>
          </p:nvSpPr>
          <p:spPr>
            <a:xfrm rot="18322435">
              <a:off x="3233419" y="1508594"/>
              <a:ext cx="1376747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Schlr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 Comp.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8" name="TextBox 597"/>
            <p:cNvSpPr txBox="1"/>
            <p:nvPr/>
          </p:nvSpPr>
          <p:spPr>
            <a:xfrm rot="18322435">
              <a:off x="3431009" y="1335181"/>
              <a:ext cx="1802095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Accom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. Service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9" name="TextBox 598"/>
            <p:cNvSpPr txBox="1"/>
            <p:nvPr/>
          </p:nvSpPr>
          <p:spPr>
            <a:xfrm rot="18322435">
              <a:off x="3647003" y="1282436"/>
              <a:ext cx="1931468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Stud. Orient.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0" name="TextBox 599"/>
            <p:cNvSpPr txBox="1"/>
            <p:nvPr/>
          </p:nvSpPr>
          <p:spPr>
            <a:xfrm rot="18322435">
              <a:off x="3961300" y="1369543"/>
              <a:ext cx="1717812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No </a:t>
              </a:r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Schd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. Event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1" name="TextBox 600"/>
            <p:cNvSpPr txBox="1"/>
            <p:nvPr/>
          </p:nvSpPr>
          <p:spPr>
            <a:xfrm rot="18322435">
              <a:off x="4236783" y="1638695"/>
              <a:ext cx="1057634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Cleaning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2" name="TextBox 601"/>
            <p:cNvSpPr txBox="1"/>
            <p:nvPr/>
          </p:nvSpPr>
          <p:spPr>
            <a:xfrm rot="18322435">
              <a:off x="4433913" y="1513993"/>
              <a:ext cx="1363504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Career Fair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3" name="TextBox 602"/>
            <p:cNvSpPr txBox="1"/>
            <p:nvPr/>
          </p:nvSpPr>
          <p:spPr>
            <a:xfrm rot="18322435">
              <a:off x="4649621" y="1503199"/>
              <a:ext cx="1389980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Gun Forum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4" name="TextBox 603"/>
            <p:cNvSpPr txBox="1"/>
            <p:nvPr/>
          </p:nvSpPr>
          <p:spPr>
            <a:xfrm rot="18322435">
              <a:off x="4846749" y="1350156"/>
              <a:ext cx="1765363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Group Studying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5" name="TextBox 604"/>
            <p:cNvSpPr txBox="1"/>
            <p:nvPr/>
          </p:nvSpPr>
          <p:spPr>
            <a:xfrm rot="18322435">
              <a:off x="5116925" y="1508594"/>
              <a:ext cx="1376747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Schlr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 Comp.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6" name="TextBox 605"/>
            <p:cNvSpPr txBox="1"/>
            <p:nvPr/>
          </p:nvSpPr>
          <p:spPr>
            <a:xfrm rot="18322435">
              <a:off x="5310856" y="1335181"/>
              <a:ext cx="1802095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Accom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. Service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7" name="TextBox 606"/>
            <p:cNvSpPr txBox="1"/>
            <p:nvPr/>
          </p:nvSpPr>
          <p:spPr>
            <a:xfrm rot="18322435">
              <a:off x="5837486" y="1369543"/>
              <a:ext cx="1717812" cy="354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No </a:t>
              </a:r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Schd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. Event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8" name="TextBox 607"/>
            <p:cNvSpPr txBox="1"/>
            <p:nvPr/>
          </p:nvSpPr>
          <p:spPr>
            <a:xfrm rot="18322435">
              <a:off x="6112967" y="1638695"/>
              <a:ext cx="1057634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Cleaning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9" name="TextBox 608"/>
            <p:cNvSpPr txBox="1"/>
            <p:nvPr/>
          </p:nvSpPr>
          <p:spPr>
            <a:xfrm rot="18322435">
              <a:off x="6295459" y="1513993"/>
              <a:ext cx="1363504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Career Fair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0" name="TextBox 609"/>
            <p:cNvSpPr txBox="1"/>
            <p:nvPr/>
          </p:nvSpPr>
          <p:spPr>
            <a:xfrm rot="18322435">
              <a:off x="6511168" y="1503199"/>
              <a:ext cx="1389980" cy="354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Gun Forum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1" name="TextBox 610"/>
            <p:cNvSpPr txBox="1"/>
            <p:nvPr/>
          </p:nvSpPr>
          <p:spPr>
            <a:xfrm rot="18322435">
              <a:off x="6697318" y="1350156"/>
              <a:ext cx="1765363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Group Studying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2" name="TextBox 611"/>
            <p:cNvSpPr txBox="1"/>
            <p:nvPr/>
          </p:nvSpPr>
          <p:spPr>
            <a:xfrm rot="18322435">
              <a:off x="6971154" y="1508594"/>
              <a:ext cx="1376747" cy="354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Schlr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 Comp.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3" name="TextBox 612"/>
            <p:cNvSpPr txBox="1"/>
            <p:nvPr/>
          </p:nvSpPr>
          <p:spPr>
            <a:xfrm rot="18322435">
              <a:off x="7194074" y="1564732"/>
              <a:ext cx="1236656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Accom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. Service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4" name="TextBox 613"/>
            <p:cNvSpPr txBox="1"/>
            <p:nvPr/>
          </p:nvSpPr>
          <p:spPr>
            <a:xfrm rot="18322435">
              <a:off x="7445035" y="1675043"/>
              <a:ext cx="958305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Stud. Orient.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5" name="TextBox 614"/>
            <p:cNvSpPr txBox="1"/>
            <p:nvPr/>
          </p:nvSpPr>
          <p:spPr>
            <a:xfrm rot="18322435">
              <a:off x="5522363" y="1282922"/>
              <a:ext cx="1931468" cy="3546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Stud. Orient.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33" name="Group 632"/>
          <p:cNvGrpSpPr/>
          <p:nvPr/>
        </p:nvGrpSpPr>
        <p:grpSpPr>
          <a:xfrm>
            <a:off x="24301450" y="13420725"/>
            <a:ext cx="1845986" cy="2305050"/>
            <a:chOff x="609600" y="2213872"/>
            <a:chExt cx="1845986" cy="3191088"/>
          </a:xfrm>
        </p:grpSpPr>
        <p:sp>
          <p:nvSpPr>
            <p:cNvPr id="617" name="TextBox 616"/>
            <p:cNvSpPr txBox="1"/>
            <p:nvPr/>
          </p:nvSpPr>
          <p:spPr>
            <a:xfrm>
              <a:off x="795424" y="2213872"/>
              <a:ext cx="1660162" cy="2884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No </a:t>
              </a:r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Schd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. Event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8" name="TextBox 617"/>
            <p:cNvSpPr txBox="1"/>
            <p:nvPr/>
          </p:nvSpPr>
          <p:spPr>
            <a:xfrm>
              <a:off x="981640" y="2390587"/>
              <a:ext cx="1473946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Cleaning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9" name="TextBox 618"/>
            <p:cNvSpPr txBox="1"/>
            <p:nvPr/>
          </p:nvSpPr>
          <p:spPr>
            <a:xfrm>
              <a:off x="795424" y="2567303"/>
              <a:ext cx="1660162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Career Fair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0" name="TextBox 619"/>
            <p:cNvSpPr txBox="1"/>
            <p:nvPr/>
          </p:nvSpPr>
          <p:spPr>
            <a:xfrm>
              <a:off x="795424" y="2744019"/>
              <a:ext cx="1660162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Gun Forum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1" name="TextBox 620"/>
            <p:cNvSpPr txBox="1"/>
            <p:nvPr/>
          </p:nvSpPr>
          <p:spPr>
            <a:xfrm>
              <a:off x="613262" y="2920733"/>
              <a:ext cx="1842324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Group Studying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2" name="TextBox 621"/>
            <p:cNvSpPr txBox="1"/>
            <p:nvPr/>
          </p:nvSpPr>
          <p:spPr>
            <a:xfrm>
              <a:off x="795424" y="3274166"/>
              <a:ext cx="1660162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Accom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. Service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3" name="TextBox 622"/>
            <p:cNvSpPr txBox="1"/>
            <p:nvPr/>
          </p:nvSpPr>
          <p:spPr>
            <a:xfrm>
              <a:off x="795424" y="3450884"/>
              <a:ext cx="1660162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Stud. Orient.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4" name="TextBox 623"/>
            <p:cNvSpPr txBox="1"/>
            <p:nvPr/>
          </p:nvSpPr>
          <p:spPr>
            <a:xfrm>
              <a:off x="981640" y="3097451"/>
              <a:ext cx="1473946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Schlr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 Comp.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5" name="TextBox 624"/>
            <p:cNvSpPr txBox="1"/>
            <p:nvPr/>
          </p:nvSpPr>
          <p:spPr>
            <a:xfrm>
              <a:off x="791762" y="3879509"/>
              <a:ext cx="1660162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No </a:t>
              </a:r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Schd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. Event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977978" y="4056226"/>
              <a:ext cx="1473946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Cleaning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7" name="TextBox 626"/>
            <p:cNvSpPr txBox="1"/>
            <p:nvPr/>
          </p:nvSpPr>
          <p:spPr>
            <a:xfrm>
              <a:off x="791762" y="4232941"/>
              <a:ext cx="1660162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Career Fair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8" name="TextBox 627"/>
            <p:cNvSpPr txBox="1"/>
            <p:nvPr/>
          </p:nvSpPr>
          <p:spPr>
            <a:xfrm>
              <a:off x="791762" y="4409658"/>
              <a:ext cx="1660162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Gun Forum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9" name="TextBox 628"/>
            <p:cNvSpPr txBox="1"/>
            <p:nvPr/>
          </p:nvSpPr>
          <p:spPr>
            <a:xfrm>
              <a:off x="609600" y="4586373"/>
              <a:ext cx="1842324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Group Studying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0" name="TextBox 629"/>
            <p:cNvSpPr txBox="1"/>
            <p:nvPr/>
          </p:nvSpPr>
          <p:spPr>
            <a:xfrm>
              <a:off x="791762" y="4939805"/>
              <a:ext cx="1660162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Accom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. Service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1" name="TextBox 630"/>
            <p:cNvSpPr txBox="1"/>
            <p:nvPr/>
          </p:nvSpPr>
          <p:spPr>
            <a:xfrm>
              <a:off x="791762" y="5116524"/>
              <a:ext cx="1660162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Stud. Orient.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2" name="TextBox 631"/>
            <p:cNvSpPr txBox="1"/>
            <p:nvPr/>
          </p:nvSpPr>
          <p:spPr>
            <a:xfrm>
              <a:off x="977978" y="4763089"/>
              <a:ext cx="1473946" cy="2884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900" dirty="0" err="1" smtClean="0">
                  <a:latin typeface="Times New Roman" pitchFamily="18" charset="0"/>
                  <a:cs typeface="Times New Roman" pitchFamily="18" charset="0"/>
                </a:rPr>
                <a:t>Schlr</a:t>
              </a:r>
              <a:r>
                <a:rPr lang="en-US" sz="900" dirty="0" smtClean="0">
                  <a:latin typeface="Times New Roman" pitchFamily="18" charset="0"/>
                  <a:cs typeface="Times New Roman" pitchFamily="18" charset="0"/>
                </a:rPr>
                <a:t> Comp.</a:t>
              </a:r>
              <a:endParaRPr lang="en-US" sz="9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34" name="Group 633"/>
          <p:cNvGrpSpPr>
            <a:grpSpLocks noChangeAspect="1"/>
          </p:cNvGrpSpPr>
          <p:nvPr/>
        </p:nvGrpSpPr>
        <p:grpSpPr>
          <a:xfrm>
            <a:off x="25658763" y="11722100"/>
            <a:ext cx="4114800" cy="493110"/>
            <a:chOff x="982663" y="2895600"/>
            <a:chExt cx="5881687" cy="704850"/>
          </a:xfrm>
        </p:grpSpPr>
        <p:graphicFrame>
          <p:nvGraphicFramePr>
            <p:cNvPr id="1336" name="Object 312"/>
            <p:cNvGraphicFramePr>
              <a:graphicFrameLocks noChangeAspect="1"/>
            </p:cNvGraphicFramePr>
            <p:nvPr/>
          </p:nvGraphicFramePr>
          <p:xfrm>
            <a:off x="982663" y="2897188"/>
            <a:ext cx="914400" cy="703262"/>
          </p:xfrm>
          <a:graphic>
            <a:graphicData uri="http://schemas.openxmlformats.org/presentationml/2006/ole">
              <p:oleObj spid="_x0000_s1349" name="Acrobat Document" r:id="rId154" imgW="3352666" imgH="2581105" progId="AcroExch.Document.7">
                <p:embed/>
              </p:oleObj>
            </a:graphicData>
          </a:graphic>
        </p:graphicFrame>
        <p:graphicFrame>
          <p:nvGraphicFramePr>
            <p:cNvPr id="1337" name="Object 313"/>
            <p:cNvGraphicFramePr>
              <a:graphicFrameLocks noChangeAspect="1"/>
            </p:cNvGraphicFramePr>
            <p:nvPr/>
          </p:nvGraphicFramePr>
          <p:xfrm>
            <a:off x="1974850" y="2897188"/>
            <a:ext cx="914400" cy="703262"/>
          </p:xfrm>
          <a:graphic>
            <a:graphicData uri="http://schemas.openxmlformats.org/presentationml/2006/ole">
              <p:oleObj spid="_x0000_s1350" name="Acrobat Document" r:id="rId155" imgW="3352666" imgH="2581105" progId="AcroExch.Document.7">
                <p:embed/>
              </p:oleObj>
            </a:graphicData>
          </a:graphic>
        </p:graphicFrame>
        <p:graphicFrame>
          <p:nvGraphicFramePr>
            <p:cNvPr id="1338" name="Object 314"/>
            <p:cNvGraphicFramePr>
              <a:graphicFrameLocks noChangeAspect="1"/>
            </p:cNvGraphicFramePr>
            <p:nvPr/>
          </p:nvGraphicFramePr>
          <p:xfrm>
            <a:off x="2973388" y="2897189"/>
            <a:ext cx="914400" cy="703261"/>
          </p:xfrm>
          <a:graphic>
            <a:graphicData uri="http://schemas.openxmlformats.org/presentationml/2006/ole">
              <p:oleObj spid="_x0000_s1351" name="Acrobat Document" r:id="rId156" imgW="3352666" imgH="2581105" progId="AcroExch.Document.7">
                <p:embed/>
              </p:oleObj>
            </a:graphicData>
          </a:graphic>
        </p:graphicFrame>
        <p:graphicFrame>
          <p:nvGraphicFramePr>
            <p:cNvPr id="1339" name="Object 315"/>
            <p:cNvGraphicFramePr>
              <a:graphicFrameLocks noChangeAspect="1"/>
            </p:cNvGraphicFramePr>
            <p:nvPr/>
          </p:nvGraphicFramePr>
          <p:xfrm>
            <a:off x="4957763" y="2895600"/>
            <a:ext cx="914400" cy="703263"/>
          </p:xfrm>
          <a:graphic>
            <a:graphicData uri="http://schemas.openxmlformats.org/presentationml/2006/ole">
              <p:oleObj spid="_x0000_s1352" name="Acrobat Document" r:id="rId157" imgW="3352666" imgH="2581105" progId="AcroExch.Document.7">
                <p:embed/>
              </p:oleObj>
            </a:graphicData>
          </a:graphic>
        </p:graphicFrame>
        <p:graphicFrame>
          <p:nvGraphicFramePr>
            <p:cNvPr id="1340" name="Object 316"/>
            <p:cNvGraphicFramePr>
              <a:graphicFrameLocks noChangeAspect="1"/>
            </p:cNvGraphicFramePr>
            <p:nvPr/>
          </p:nvGraphicFramePr>
          <p:xfrm>
            <a:off x="5949950" y="2895600"/>
            <a:ext cx="914400" cy="704850"/>
          </p:xfrm>
          <a:graphic>
            <a:graphicData uri="http://schemas.openxmlformats.org/presentationml/2006/ole">
              <p:oleObj spid="_x0000_s1353" name="Acrobat Document" r:id="rId158" imgW="3352666" imgH="2581105" progId="AcroExch.Document.7">
                <p:embed/>
              </p:oleObj>
            </a:graphicData>
          </a:graphic>
        </p:graphicFrame>
        <p:graphicFrame>
          <p:nvGraphicFramePr>
            <p:cNvPr id="1341" name="Object 317"/>
            <p:cNvGraphicFramePr>
              <a:graphicFrameLocks noChangeAspect="1"/>
            </p:cNvGraphicFramePr>
            <p:nvPr/>
          </p:nvGraphicFramePr>
          <p:xfrm>
            <a:off x="3965575" y="2895600"/>
            <a:ext cx="914400" cy="704850"/>
          </p:xfrm>
          <a:graphic>
            <a:graphicData uri="http://schemas.openxmlformats.org/presentationml/2006/ole">
              <p:oleObj spid="_x0000_s1354" name="Acrobat Document" r:id="rId159" imgW="3352666" imgH="2581105" progId="AcroExch.Document.7">
                <p:embed/>
              </p:oleObj>
            </a:graphicData>
          </a:graphic>
        </p:graphicFrame>
      </p:grpSp>
      <p:grpSp>
        <p:nvGrpSpPr>
          <p:cNvPr id="653" name="Group 652"/>
          <p:cNvGrpSpPr/>
          <p:nvPr/>
        </p:nvGrpSpPr>
        <p:grpSpPr>
          <a:xfrm>
            <a:off x="25786424" y="10859957"/>
            <a:ext cx="4129352" cy="965894"/>
            <a:chOff x="1085376" y="2020757"/>
            <a:chExt cx="5950739" cy="965894"/>
          </a:xfrm>
        </p:grpSpPr>
        <p:sp>
          <p:nvSpPr>
            <p:cNvPr id="635" name="TextBox 634"/>
            <p:cNvSpPr txBox="1"/>
            <p:nvPr/>
          </p:nvSpPr>
          <p:spPr>
            <a:xfrm rot="18661575">
              <a:off x="831980" y="2345831"/>
              <a:ext cx="883794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Sunny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6" name="TextBox 635"/>
            <p:cNvSpPr txBox="1"/>
            <p:nvPr/>
          </p:nvSpPr>
          <p:spPr>
            <a:xfrm rot="18611297">
              <a:off x="1119213" y="2313566"/>
              <a:ext cx="962620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Cloudy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7" name="TextBox 636"/>
            <p:cNvSpPr txBox="1"/>
            <p:nvPr/>
          </p:nvSpPr>
          <p:spPr>
            <a:xfrm rot="18651981">
              <a:off x="1447826" y="2381390"/>
              <a:ext cx="788645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Rainy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8" name="TextBox 637"/>
            <p:cNvSpPr txBox="1"/>
            <p:nvPr/>
          </p:nvSpPr>
          <p:spPr>
            <a:xfrm rot="18661575">
              <a:off x="1850212" y="2348572"/>
              <a:ext cx="883794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Sunny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9" name="TextBox 638"/>
            <p:cNvSpPr txBox="1"/>
            <p:nvPr/>
          </p:nvSpPr>
          <p:spPr>
            <a:xfrm rot="18611297">
              <a:off x="2137443" y="2316307"/>
              <a:ext cx="962620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Cloudy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0" name="TextBox 639"/>
            <p:cNvSpPr txBox="1"/>
            <p:nvPr/>
          </p:nvSpPr>
          <p:spPr>
            <a:xfrm rot="18651981">
              <a:off x="2466057" y="2384131"/>
              <a:ext cx="788645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Rainy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1" name="TextBox 640"/>
            <p:cNvSpPr txBox="1"/>
            <p:nvPr/>
          </p:nvSpPr>
          <p:spPr>
            <a:xfrm rot="18661575">
              <a:off x="2859862" y="2348572"/>
              <a:ext cx="883794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Sunny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2" name="TextBox 641"/>
            <p:cNvSpPr txBox="1"/>
            <p:nvPr/>
          </p:nvSpPr>
          <p:spPr>
            <a:xfrm rot="18611297">
              <a:off x="3147094" y="2316307"/>
              <a:ext cx="962620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Cloudy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3" name="TextBox 642"/>
            <p:cNvSpPr txBox="1"/>
            <p:nvPr/>
          </p:nvSpPr>
          <p:spPr>
            <a:xfrm rot="18651981">
              <a:off x="3475707" y="2384131"/>
              <a:ext cx="788645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Rainy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4" name="TextBox 643"/>
            <p:cNvSpPr txBox="1"/>
            <p:nvPr/>
          </p:nvSpPr>
          <p:spPr>
            <a:xfrm rot="18661575">
              <a:off x="3850461" y="2349105"/>
              <a:ext cx="883794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Sunny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5" name="TextBox 644"/>
            <p:cNvSpPr txBox="1"/>
            <p:nvPr/>
          </p:nvSpPr>
          <p:spPr>
            <a:xfrm rot="18611297">
              <a:off x="4137694" y="2316840"/>
              <a:ext cx="962620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Cloudy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6" name="TextBox 645"/>
            <p:cNvSpPr txBox="1"/>
            <p:nvPr/>
          </p:nvSpPr>
          <p:spPr>
            <a:xfrm rot="18651981">
              <a:off x="4466307" y="2384664"/>
              <a:ext cx="788645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Rainy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7" name="TextBox 646"/>
            <p:cNvSpPr txBox="1"/>
            <p:nvPr/>
          </p:nvSpPr>
          <p:spPr>
            <a:xfrm rot="18661575">
              <a:off x="4846846" y="2348572"/>
              <a:ext cx="883794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Sunny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8" name="TextBox 647"/>
            <p:cNvSpPr txBox="1"/>
            <p:nvPr/>
          </p:nvSpPr>
          <p:spPr>
            <a:xfrm rot="18611297">
              <a:off x="5134079" y="2316307"/>
              <a:ext cx="962620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Cloudy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9" name="TextBox 648"/>
            <p:cNvSpPr txBox="1"/>
            <p:nvPr/>
          </p:nvSpPr>
          <p:spPr>
            <a:xfrm rot="18651981">
              <a:off x="5462692" y="2384131"/>
              <a:ext cx="788645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Rainy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0" name="TextBox 649"/>
            <p:cNvSpPr txBox="1"/>
            <p:nvPr/>
          </p:nvSpPr>
          <p:spPr>
            <a:xfrm rot="18661575">
              <a:off x="5837447" y="2348572"/>
              <a:ext cx="883794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Sunny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1" name="TextBox 650"/>
            <p:cNvSpPr txBox="1"/>
            <p:nvPr/>
          </p:nvSpPr>
          <p:spPr>
            <a:xfrm rot="18611297">
              <a:off x="6124678" y="2316307"/>
              <a:ext cx="962620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Cloudy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2" name="TextBox 651"/>
            <p:cNvSpPr txBox="1"/>
            <p:nvPr/>
          </p:nvSpPr>
          <p:spPr>
            <a:xfrm rot="18651981">
              <a:off x="6453291" y="2384131"/>
              <a:ext cx="788645" cy="37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Rainy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57" name="Group 656"/>
          <p:cNvGrpSpPr/>
          <p:nvPr/>
        </p:nvGrpSpPr>
        <p:grpSpPr>
          <a:xfrm>
            <a:off x="24726900" y="11722100"/>
            <a:ext cx="968326" cy="462492"/>
            <a:chOff x="0" y="2880583"/>
            <a:chExt cx="968326" cy="756910"/>
          </a:xfrm>
        </p:grpSpPr>
        <p:sp>
          <p:nvSpPr>
            <p:cNvPr id="654" name="TextBox 653"/>
            <p:cNvSpPr txBox="1"/>
            <p:nvPr/>
          </p:nvSpPr>
          <p:spPr>
            <a:xfrm>
              <a:off x="152400" y="2880583"/>
              <a:ext cx="8159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Sunny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5" name="TextBox 654"/>
            <p:cNvSpPr txBox="1"/>
            <p:nvPr/>
          </p:nvSpPr>
          <p:spPr>
            <a:xfrm>
              <a:off x="0" y="3139960"/>
              <a:ext cx="9683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Cloudy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6" name="TextBox 655"/>
            <p:cNvSpPr txBox="1"/>
            <p:nvPr/>
          </p:nvSpPr>
          <p:spPr>
            <a:xfrm>
              <a:off x="152400" y="3375883"/>
              <a:ext cx="8159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Rainy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88" name="Group 687"/>
          <p:cNvGrpSpPr/>
          <p:nvPr/>
        </p:nvGrpSpPr>
        <p:grpSpPr>
          <a:xfrm>
            <a:off x="25707341" y="12155627"/>
            <a:ext cx="4254499" cy="507087"/>
            <a:chOff x="962024" y="3639007"/>
            <a:chExt cx="6073687" cy="507087"/>
          </a:xfrm>
        </p:grpSpPr>
        <p:sp>
          <p:nvSpPr>
            <p:cNvPr id="682" name="TextBox 681"/>
            <p:cNvSpPr txBox="1"/>
            <p:nvPr/>
          </p:nvSpPr>
          <p:spPr>
            <a:xfrm>
              <a:off x="1972977" y="3715207"/>
              <a:ext cx="874680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VNV-</a:t>
              </a:r>
              <a:r>
                <a:rPr lang="en-US" sz="1100" i="1" dirty="0" err="1" smtClean="0">
                  <a:latin typeface="Times New Roman" pitchFamily="18" charset="0"/>
                  <a:cs typeface="Times New Roman" pitchFamily="18" charset="0"/>
                </a:rPr>
                <a:t>Kmeans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3" name="TextBox 682"/>
            <p:cNvSpPr txBox="1"/>
            <p:nvPr/>
          </p:nvSpPr>
          <p:spPr>
            <a:xfrm>
              <a:off x="962024" y="3723645"/>
              <a:ext cx="920784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VO-Forest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4" name="TextBox 683"/>
            <p:cNvSpPr txBox="1"/>
            <p:nvPr/>
          </p:nvSpPr>
          <p:spPr>
            <a:xfrm>
              <a:off x="3826628" y="3639007"/>
              <a:ext cx="1105955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VNV-CC-</a:t>
              </a:r>
            </a:p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Forest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5" name="TextBox 684"/>
            <p:cNvSpPr txBox="1"/>
            <p:nvPr/>
          </p:nvSpPr>
          <p:spPr>
            <a:xfrm>
              <a:off x="4823801" y="3639007"/>
              <a:ext cx="1142215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VPNV10-CC-Forest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6" name="TextBox 685"/>
            <p:cNvSpPr txBox="1"/>
            <p:nvPr/>
          </p:nvSpPr>
          <p:spPr>
            <a:xfrm>
              <a:off x="5820973" y="3639007"/>
              <a:ext cx="1214738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VPNV20-</a:t>
              </a:r>
            </a:p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CC-Forest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7" name="TextBox 686"/>
            <p:cNvSpPr txBox="1"/>
            <p:nvPr/>
          </p:nvSpPr>
          <p:spPr>
            <a:xfrm>
              <a:off x="2968058" y="3723645"/>
              <a:ext cx="920784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VNV-AASC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48" name="Group 747"/>
          <p:cNvGrpSpPr>
            <a:grpSpLocks noChangeAspect="1"/>
          </p:cNvGrpSpPr>
          <p:nvPr/>
        </p:nvGrpSpPr>
        <p:grpSpPr>
          <a:xfrm>
            <a:off x="20231100" y="16315055"/>
            <a:ext cx="2926080" cy="2295935"/>
            <a:chOff x="2635250" y="1900555"/>
            <a:chExt cx="3955847" cy="3103937"/>
          </a:xfrm>
        </p:grpSpPr>
        <p:pic>
          <p:nvPicPr>
            <p:cNvPr id="689" name="Picture 29"/>
            <p:cNvPicPr>
              <a:picLocks noChangeAspect="1" noChangeArrowheads="1"/>
            </p:cNvPicPr>
            <p:nvPr/>
          </p:nvPicPr>
          <p:blipFill>
            <a:blip r:embed="rId160" cstate="print"/>
            <a:srcRect/>
            <a:stretch>
              <a:fillRect/>
            </a:stretch>
          </p:blipFill>
          <p:spPr bwMode="auto">
            <a:xfrm>
              <a:off x="2657907" y="4475480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0" name="Picture 30"/>
            <p:cNvPicPr>
              <a:picLocks noChangeAspect="1" noChangeArrowheads="1"/>
            </p:cNvPicPr>
            <p:nvPr/>
          </p:nvPicPr>
          <p:blipFill>
            <a:blip r:embed="rId161" cstate="print"/>
            <a:srcRect/>
            <a:stretch>
              <a:fillRect/>
            </a:stretch>
          </p:blipFill>
          <p:spPr bwMode="auto">
            <a:xfrm>
              <a:off x="3572307" y="4475480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1" name="Picture 16" descr="C:\Users\Eddy\Desktop\seq_1.jpg"/>
            <p:cNvPicPr>
              <a:picLocks noChangeAspect="1" noChangeArrowheads="1"/>
            </p:cNvPicPr>
            <p:nvPr/>
          </p:nvPicPr>
          <p:blipFill>
            <a:blip r:embed="rId162" cstate="print"/>
            <a:srcRect/>
            <a:stretch>
              <a:fillRect/>
            </a:stretch>
          </p:blipFill>
          <p:spPr bwMode="auto">
            <a:xfrm>
              <a:off x="4674192" y="4475480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692" name="Picture 14"/>
            <p:cNvPicPr>
              <a:picLocks noChangeAspect="1" noChangeArrowheads="1"/>
            </p:cNvPicPr>
            <p:nvPr/>
          </p:nvPicPr>
          <p:blipFill>
            <a:blip r:embed="rId163" cstate="print"/>
            <a:srcRect/>
            <a:stretch>
              <a:fillRect/>
            </a:stretch>
          </p:blipFill>
          <p:spPr bwMode="auto">
            <a:xfrm>
              <a:off x="5590021" y="4471035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3" name="Picture 10" descr="C:\Users\Eddy\Desktop\seq_1000.jpg"/>
            <p:cNvPicPr>
              <a:picLocks noChangeAspect="1" noChangeArrowheads="1"/>
            </p:cNvPicPr>
            <p:nvPr/>
          </p:nvPicPr>
          <p:blipFill>
            <a:blip r:embed="rId164" cstate="print"/>
            <a:srcRect/>
            <a:stretch>
              <a:fillRect/>
            </a:stretch>
          </p:blipFill>
          <p:spPr bwMode="auto">
            <a:xfrm>
              <a:off x="5596484" y="2905125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694" name="Picture 8"/>
            <p:cNvPicPr>
              <a:picLocks noChangeAspect="1" noChangeArrowheads="1"/>
            </p:cNvPicPr>
            <p:nvPr/>
          </p:nvPicPr>
          <p:blipFill>
            <a:blip r:embed="rId165" cstate="print"/>
            <a:srcRect/>
            <a:stretch>
              <a:fillRect/>
            </a:stretch>
          </p:blipFill>
          <p:spPr bwMode="auto">
            <a:xfrm>
              <a:off x="4685894" y="2900680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5" name="Picture 4"/>
            <p:cNvPicPr>
              <a:picLocks noChangeAspect="1" noChangeArrowheads="1"/>
            </p:cNvPicPr>
            <p:nvPr/>
          </p:nvPicPr>
          <p:blipFill>
            <a:blip r:embed="rId166" cstate="print"/>
            <a:srcRect/>
            <a:stretch>
              <a:fillRect/>
            </a:stretch>
          </p:blipFill>
          <p:spPr bwMode="auto">
            <a:xfrm>
              <a:off x="2657907" y="2900680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6" name="Picture 5"/>
            <p:cNvPicPr>
              <a:picLocks noChangeAspect="1" noChangeArrowheads="1"/>
            </p:cNvPicPr>
            <p:nvPr/>
          </p:nvPicPr>
          <p:blipFill>
            <a:blip r:embed="rId167" cstate="print"/>
            <a:srcRect/>
            <a:stretch>
              <a:fillRect/>
            </a:stretch>
          </p:blipFill>
          <p:spPr bwMode="auto">
            <a:xfrm>
              <a:off x="3572307" y="2900680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7" name="Picture 27"/>
            <p:cNvPicPr>
              <a:picLocks noChangeAspect="1" noChangeArrowheads="1"/>
            </p:cNvPicPr>
            <p:nvPr/>
          </p:nvPicPr>
          <p:blipFill>
            <a:blip r:embed="rId168" cstate="print"/>
            <a:srcRect/>
            <a:stretch>
              <a:fillRect/>
            </a:stretch>
          </p:blipFill>
          <p:spPr bwMode="auto">
            <a:xfrm>
              <a:off x="2657907" y="3779520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8" name="Picture 28"/>
            <p:cNvPicPr>
              <a:picLocks noChangeAspect="1" noChangeArrowheads="1"/>
            </p:cNvPicPr>
            <p:nvPr/>
          </p:nvPicPr>
          <p:blipFill>
            <a:blip r:embed="rId169" cstate="print"/>
            <a:srcRect/>
            <a:stretch>
              <a:fillRect/>
            </a:stretch>
          </p:blipFill>
          <p:spPr bwMode="auto">
            <a:xfrm>
              <a:off x="3572307" y="3779520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9" name="Picture 15" descr="C:\Users\Eddy\Desktop\seq_371.jpg"/>
            <p:cNvPicPr>
              <a:picLocks noChangeAspect="1" noChangeArrowheads="1"/>
            </p:cNvPicPr>
            <p:nvPr/>
          </p:nvPicPr>
          <p:blipFill>
            <a:blip r:embed="rId170" cstate="print"/>
            <a:srcRect/>
            <a:stretch>
              <a:fillRect/>
            </a:stretch>
          </p:blipFill>
          <p:spPr bwMode="auto">
            <a:xfrm>
              <a:off x="5590021" y="3779520"/>
              <a:ext cx="914400" cy="523875"/>
            </a:xfrm>
            <a:prstGeom prst="rect">
              <a:avLst/>
            </a:prstGeom>
            <a:noFill/>
          </p:spPr>
        </p:pic>
        <p:pic>
          <p:nvPicPr>
            <p:cNvPr id="700" name="Picture 11"/>
            <p:cNvPicPr>
              <a:picLocks noChangeAspect="1" noChangeArrowheads="1"/>
            </p:cNvPicPr>
            <p:nvPr/>
          </p:nvPicPr>
          <p:blipFill>
            <a:blip r:embed="rId171" cstate="print"/>
            <a:srcRect/>
            <a:stretch>
              <a:fillRect/>
            </a:stretch>
          </p:blipFill>
          <p:spPr bwMode="auto">
            <a:xfrm>
              <a:off x="4675621" y="3775075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1" name="Picture 6"/>
            <p:cNvPicPr>
              <a:picLocks noChangeAspect="1" noChangeArrowheads="1"/>
            </p:cNvPicPr>
            <p:nvPr/>
          </p:nvPicPr>
          <p:blipFill>
            <a:blip r:embed="rId172" cstate="print"/>
            <a:srcRect/>
            <a:stretch>
              <a:fillRect/>
            </a:stretch>
          </p:blipFill>
          <p:spPr bwMode="auto">
            <a:xfrm>
              <a:off x="4689069" y="2204720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2" name="Picture 7"/>
            <p:cNvPicPr>
              <a:picLocks noChangeAspect="1" noChangeArrowheads="1"/>
            </p:cNvPicPr>
            <p:nvPr/>
          </p:nvPicPr>
          <p:blipFill>
            <a:blip r:embed="rId173" cstate="print"/>
            <a:srcRect/>
            <a:stretch>
              <a:fillRect/>
            </a:stretch>
          </p:blipFill>
          <p:spPr bwMode="auto">
            <a:xfrm>
              <a:off x="5603469" y="2204720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3" name="Picture 3"/>
            <p:cNvPicPr>
              <a:picLocks noChangeAspect="1" noChangeArrowheads="1"/>
            </p:cNvPicPr>
            <p:nvPr/>
          </p:nvPicPr>
          <p:blipFill>
            <a:blip r:embed="rId174" cstate="print"/>
            <a:srcRect/>
            <a:stretch>
              <a:fillRect/>
            </a:stretch>
          </p:blipFill>
          <p:spPr bwMode="auto">
            <a:xfrm>
              <a:off x="3572307" y="2204720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4" name="Picture 2"/>
            <p:cNvPicPr>
              <a:picLocks noChangeAspect="1" noChangeArrowheads="1"/>
            </p:cNvPicPr>
            <p:nvPr/>
          </p:nvPicPr>
          <p:blipFill>
            <a:blip r:embed="rId175" cstate="print"/>
            <a:srcRect/>
            <a:stretch>
              <a:fillRect/>
            </a:stretch>
          </p:blipFill>
          <p:spPr bwMode="auto">
            <a:xfrm>
              <a:off x="2657907" y="2204720"/>
              <a:ext cx="914400" cy="528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05" name="TextBox 704"/>
            <p:cNvSpPr txBox="1"/>
            <p:nvPr/>
          </p:nvSpPr>
          <p:spPr>
            <a:xfrm>
              <a:off x="2657908" y="2034426"/>
              <a:ext cx="914400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Cloudy, T = Fast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6" name="TextBox 705"/>
            <p:cNvSpPr txBox="1"/>
            <p:nvPr/>
          </p:nvSpPr>
          <p:spPr>
            <a:xfrm>
              <a:off x="2651514" y="1900555"/>
              <a:ext cx="548720" cy="1947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8000" bIns="18000" rtlCol="0">
              <a:spAutoFit/>
            </a:bodyPr>
            <a:lstStyle/>
            <a:p>
              <a:r>
                <a:rPr lang="en-US" sz="7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Day 1</a:t>
              </a:r>
              <a:endParaRPr lang="en-US" sz="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7" name="TextBox 706"/>
            <p:cNvSpPr txBox="1"/>
            <p:nvPr/>
          </p:nvSpPr>
          <p:spPr>
            <a:xfrm>
              <a:off x="4394201" y="4161393"/>
              <a:ext cx="304800" cy="270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  <a:endParaRPr lang="en-US" sz="7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8" name="TextBox 707"/>
            <p:cNvSpPr txBox="1"/>
            <p:nvPr/>
          </p:nvSpPr>
          <p:spPr>
            <a:xfrm>
              <a:off x="3259888" y="2589530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06am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9" name="TextBox 708"/>
            <p:cNvSpPr txBox="1"/>
            <p:nvPr/>
          </p:nvSpPr>
          <p:spPr>
            <a:xfrm>
              <a:off x="4174287" y="2589530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10am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0" name="TextBox 709"/>
            <p:cNvSpPr txBox="1"/>
            <p:nvPr/>
          </p:nvSpPr>
          <p:spPr>
            <a:xfrm>
              <a:off x="3250362" y="3284061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17pm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1" name="TextBox 710"/>
            <p:cNvSpPr txBox="1"/>
            <p:nvPr/>
          </p:nvSpPr>
          <p:spPr>
            <a:xfrm>
              <a:off x="4164762" y="3284061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22pm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2" name="TextBox 711"/>
            <p:cNvSpPr txBox="1"/>
            <p:nvPr/>
          </p:nvSpPr>
          <p:spPr>
            <a:xfrm>
              <a:off x="3572307" y="2034426"/>
              <a:ext cx="914400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Sunny, T = 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3" name="TextBox 712"/>
            <p:cNvSpPr txBox="1"/>
            <p:nvPr/>
          </p:nvSpPr>
          <p:spPr>
            <a:xfrm>
              <a:off x="2635250" y="2717026"/>
              <a:ext cx="1143204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Sunny, T = 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4" name="TextBox 713"/>
            <p:cNvSpPr txBox="1"/>
            <p:nvPr/>
          </p:nvSpPr>
          <p:spPr>
            <a:xfrm>
              <a:off x="3478213" y="2709406"/>
              <a:ext cx="1051560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Cloudy, T = V.Slow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5" name="TextBox 714"/>
            <p:cNvSpPr txBox="1"/>
            <p:nvPr/>
          </p:nvSpPr>
          <p:spPr>
            <a:xfrm>
              <a:off x="4683449" y="1900555"/>
              <a:ext cx="548720" cy="1947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8000" bIns="18000" rtlCol="0">
              <a:spAutoFit/>
            </a:bodyPr>
            <a:lstStyle/>
            <a:p>
              <a:r>
                <a:rPr lang="en-US" sz="7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Day 2</a:t>
              </a:r>
              <a:endParaRPr lang="en-US" sz="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6" name="TextBox 715"/>
            <p:cNvSpPr txBox="1"/>
            <p:nvPr/>
          </p:nvSpPr>
          <p:spPr>
            <a:xfrm>
              <a:off x="4668751" y="3470911"/>
              <a:ext cx="548720" cy="1947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8000" bIns="18000" rtlCol="0">
              <a:spAutoFit/>
            </a:bodyPr>
            <a:lstStyle/>
            <a:p>
              <a:r>
                <a:rPr lang="en-US" sz="7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Day 3</a:t>
              </a:r>
              <a:endParaRPr lang="en-US" sz="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" name="TextBox 716"/>
            <p:cNvSpPr txBox="1"/>
            <p:nvPr/>
          </p:nvSpPr>
          <p:spPr>
            <a:xfrm>
              <a:off x="2653876" y="3475356"/>
              <a:ext cx="548720" cy="1947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8000" bIns="18000" rtlCol="0">
              <a:spAutoFit/>
            </a:bodyPr>
            <a:lstStyle/>
            <a:p>
              <a:r>
                <a:rPr lang="en-US" sz="7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Day 6</a:t>
              </a:r>
              <a:endParaRPr lang="en-US" sz="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" name="TextBox 717"/>
            <p:cNvSpPr txBox="1"/>
            <p:nvPr/>
          </p:nvSpPr>
          <p:spPr>
            <a:xfrm>
              <a:off x="4685894" y="2034426"/>
              <a:ext cx="914400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Cloudy, T = Fast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" name="TextBox 718"/>
            <p:cNvSpPr txBox="1"/>
            <p:nvPr/>
          </p:nvSpPr>
          <p:spPr>
            <a:xfrm>
              <a:off x="6202275" y="2589530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10am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" name="TextBox 719"/>
            <p:cNvSpPr txBox="1"/>
            <p:nvPr/>
          </p:nvSpPr>
          <p:spPr>
            <a:xfrm>
              <a:off x="5292636" y="2589530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06am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1" name="TextBox 720"/>
            <p:cNvSpPr txBox="1"/>
            <p:nvPr/>
          </p:nvSpPr>
          <p:spPr>
            <a:xfrm>
              <a:off x="5287874" y="3284061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17pm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2" name="TextBox 721"/>
            <p:cNvSpPr txBox="1"/>
            <p:nvPr/>
          </p:nvSpPr>
          <p:spPr>
            <a:xfrm>
              <a:off x="6202275" y="3284061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19pm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3" name="TextBox 722"/>
            <p:cNvSpPr txBox="1"/>
            <p:nvPr/>
          </p:nvSpPr>
          <p:spPr>
            <a:xfrm>
              <a:off x="4663237" y="2717026"/>
              <a:ext cx="1143204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Sunny, T = 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4" name="TextBox 723"/>
            <p:cNvSpPr txBox="1"/>
            <p:nvPr/>
          </p:nvSpPr>
          <p:spPr>
            <a:xfrm>
              <a:off x="5577637" y="2709406"/>
              <a:ext cx="1013460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Cloudy, T = 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5" name="TextBox 724"/>
            <p:cNvSpPr txBox="1"/>
            <p:nvPr/>
          </p:nvSpPr>
          <p:spPr>
            <a:xfrm>
              <a:off x="5600495" y="2034426"/>
              <a:ext cx="914197" cy="22885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</a:t>
              </a:r>
              <a:r>
                <a:rPr lang="en-US" sz="500" b="1" dirty="0" smtClean="0">
                  <a:latin typeface="Times New Roman" pitchFamily="18" charset="0"/>
                  <a:cs typeface="Times New Roman" pitchFamily="18" charset="0"/>
                </a:rPr>
                <a:t>Sunny</a:t>
              </a:r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, T = 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6" name="TextBox 725"/>
            <p:cNvSpPr txBox="1"/>
            <p:nvPr/>
          </p:nvSpPr>
          <p:spPr>
            <a:xfrm>
              <a:off x="5279824" y="4159885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06am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7" name="TextBox 726"/>
            <p:cNvSpPr txBox="1"/>
            <p:nvPr/>
          </p:nvSpPr>
          <p:spPr>
            <a:xfrm>
              <a:off x="6191366" y="4159885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10am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8" name="TextBox 727"/>
            <p:cNvSpPr txBox="1"/>
            <p:nvPr/>
          </p:nvSpPr>
          <p:spPr>
            <a:xfrm>
              <a:off x="5276966" y="4854415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16pm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9" name="TextBox 728"/>
            <p:cNvSpPr txBox="1"/>
            <p:nvPr/>
          </p:nvSpPr>
          <p:spPr>
            <a:xfrm>
              <a:off x="6191366" y="4854415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22pm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0" name="TextBox 729"/>
            <p:cNvSpPr txBox="1"/>
            <p:nvPr/>
          </p:nvSpPr>
          <p:spPr>
            <a:xfrm>
              <a:off x="4662288" y="3604781"/>
              <a:ext cx="914400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Cloudy, T = Fast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1" name="TextBox 730"/>
            <p:cNvSpPr txBox="1"/>
            <p:nvPr/>
          </p:nvSpPr>
          <p:spPr>
            <a:xfrm>
              <a:off x="5576687" y="3604781"/>
              <a:ext cx="914400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Sunny, T = 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2" name="TextBox 731"/>
            <p:cNvSpPr txBox="1"/>
            <p:nvPr/>
          </p:nvSpPr>
          <p:spPr>
            <a:xfrm>
              <a:off x="4648201" y="4287381"/>
              <a:ext cx="990600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</a:t>
              </a:r>
              <a:r>
                <a:rPr lang="en-US" sz="500" dirty="0" err="1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Cloudy,T</a:t>
              </a:r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 = 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3" name="TextBox 732"/>
            <p:cNvSpPr txBox="1"/>
            <p:nvPr/>
          </p:nvSpPr>
          <p:spPr>
            <a:xfrm>
              <a:off x="5514978" y="4287381"/>
              <a:ext cx="1059179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</a:t>
              </a:r>
              <a:r>
                <a:rPr lang="en-US" sz="500" dirty="0" err="1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Cloudy,T</a:t>
              </a:r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 = V.Slow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4" name="TextBox 733"/>
            <p:cNvSpPr txBox="1"/>
            <p:nvPr/>
          </p:nvSpPr>
          <p:spPr>
            <a:xfrm>
              <a:off x="2657908" y="3601605"/>
              <a:ext cx="914400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Cloudy, T = Fast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5" name="TextBox 734"/>
            <p:cNvSpPr txBox="1"/>
            <p:nvPr/>
          </p:nvSpPr>
          <p:spPr>
            <a:xfrm>
              <a:off x="2635250" y="4284205"/>
              <a:ext cx="1143204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</a:t>
              </a:r>
              <a:r>
                <a:rPr lang="en-US" sz="500" b="1" dirty="0" smtClean="0">
                  <a:latin typeface="Times New Roman" pitchFamily="18" charset="0"/>
                  <a:cs typeface="Times New Roman" pitchFamily="18" charset="0"/>
                </a:rPr>
                <a:t>Sunny</a:t>
              </a:r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, T = 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6" name="TextBox 735"/>
            <p:cNvSpPr txBox="1"/>
            <p:nvPr/>
          </p:nvSpPr>
          <p:spPr>
            <a:xfrm>
              <a:off x="3481070" y="4288050"/>
              <a:ext cx="1059179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Cloudy, T = V.Slow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7" name="TextBox 736"/>
            <p:cNvSpPr txBox="1"/>
            <p:nvPr/>
          </p:nvSpPr>
          <p:spPr>
            <a:xfrm>
              <a:off x="3259888" y="4164330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06am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8" name="TextBox 737"/>
            <p:cNvSpPr txBox="1"/>
            <p:nvPr/>
          </p:nvSpPr>
          <p:spPr>
            <a:xfrm>
              <a:off x="4174287" y="4164330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11am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9" name="TextBox 738"/>
            <p:cNvSpPr txBox="1"/>
            <p:nvPr/>
          </p:nvSpPr>
          <p:spPr>
            <a:xfrm>
              <a:off x="3259888" y="4858860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16pm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0" name="TextBox 739"/>
            <p:cNvSpPr txBox="1"/>
            <p:nvPr/>
          </p:nvSpPr>
          <p:spPr>
            <a:xfrm>
              <a:off x="4174287" y="4858860"/>
              <a:ext cx="310896" cy="14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22pm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1" name="TextBox 740"/>
            <p:cNvSpPr txBox="1"/>
            <p:nvPr/>
          </p:nvSpPr>
          <p:spPr>
            <a:xfrm>
              <a:off x="3496310" y="3601605"/>
              <a:ext cx="990803" cy="22885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W = Cloudy, T = Slow </a:t>
              </a:r>
              <a:endParaRPr lang="en-US" sz="5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4684116" y="2054860"/>
              <a:ext cx="1828800" cy="1371600"/>
            </a:xfrm>
            <a:prstGeom prst="rect">
              <a:avLst/>
            </a:prstGeom>
            <a:noFill/>
            <a:ln w="12700">
              <a:gradFill>
                <a:gsLst>
                  <a:gs pos="0">
                    <a:srgbClr val="3399FF"/>
                  </a:gs>
                  <a:gs pos="16000">
                    <a:srgbClr val="00CCCC"/>
                  </a:gs>
                  <a:gs pos="47000">
                    <a:srgbClr val="9999FF"/>
                  </a:gs>
                  <a:gs pos="60001">
                    <a:srgbClr val="2E6792"/>
                  </a:gs>
                  <a:gs pos="71001">
                    <a:srgbClr val="3333CC"/>
                  </a:gs>
                  <a:gs pos="81000">
                    <a:srgbClr val="1170FF"/>
                  </a:gs>
                  <a:gs pos="100000">
                    <a:srgbClr val="006699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2657907" y="2054860"/>
              <a:ext cx="1828800" cy="1371600"/>
            </a:xfrm>
            <a:prstGeom prst="rect">
              <a:avLst/>
            </a:prstGeom>
            <a:noFill/>
            <a:ln w="12700">
              <a:gradFill>
                <a:gsLst>
                  <a:gs pos="0">
                    <a:srgbClr val="3399FF"/>
                  </a:gs>
                  <a:gs pos="16000">
                    <a:srgbClr val="00CCCC"/>
                  </a:gs>
                  <a:gs pos="47000">
                    <a:srgbClr val="9999FF"/>
                  </a:gs>
                  <a:gs pos="60001">
                    <a:srgbClr val="2E6792"/>
                  </a:gs>
                  <a:gs pos="71001">
                    <a:srgbClr val="3333CC"/>
                  </a:gs>
                  <a:gs pos="81000">
                    <a:srgbClr val="1170FF"/>
                  </a:gs>
                  <a:gs pos="100000">
                    <a:srgbClr val="006699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4675748" y="3625215"/>
              <a:ext cx="1828800" cy="1371600"/>
            </a:xfrm>
            <a:prstGeom prst="rect">
              <a:avLst/>
            </a:prstGeom>
            <a:noFill/>
            <a:ln w="12700">
              <a:gradFill>
                <a:gsLst>
                  <a:gs pos="0">
                    <a:srgbClr val="3399FF"/>
                  </a:gs>
                  <a:gs pos="16000">
                    <a:srgbClr val="00CCCC"/>
                  </a:gs>
                  <a:gs pos="47000">
                    <a:srgbClr val="9999FF"/>
                  </a:gs>
                  <a:gs pos="60001">
                    <a:srgbClr val="2E6792"/>
                  </a:gs>
                  <a:gs pos="71001">
                    <a:srgbClr val="3333CC"/>
                  </a:gs>
                  <a:gs pos="81000">
                    <a:srgbClr val="1170FF"/>
                  </a:gs>
                  <a:gs pos="100000">
                    <a:srgbClr val="006699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2658110" y="3628390"/>
              <a:ext cx="1828800" cy="1371600"/>
            </a:xfrm>
            <a:prstGeom prst="rect">
              <a:avLst/>
            </a:prstGeom>
            <a:noFill/>
            <a:ln w="12700">
              <a:gradFill>
                <a:gsLst>
                  <a:gs pos="0">
                    <a:srgbClr val="3399FF"/>
                  </a:gs>
                  <a:gs pos="16000">
                    <a:srgbClr val="00CCCC"/>
                  </a:gs>
                  <a:gs pos="47000">
                    <a:srgbClr val="9999FF"/>
                  </a:gs>
                  <a:gs pos="60001">
                    <a:srgbClr val="2E6792"/>
                  </a:gs>
                  <a:gs pos="71001">
                    <a:srgbClr val="3333CC"/>
                  </a:gs>
                  <a:gs pos="81000">
                    <a:srgbClr val="1170FF"/>
                  </a:gs>
                  <a:gs pos="100000">
                    <a:srgbClr val="006699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46" name="Straight Arrow Connector 745"/>
            <p:cNvCxnSpPr/>
            <p:nvPr/>
          </p:nvCxnSpPr>
          <p:spPr>
            <a:xfrm>
              <a:off x="4495800" y="2807454"/>
              <a:ext cx="182880" cy="0"/>
            </a:xfrm>
            <a:prstGeom prst="straightConnector1">
              <a:avLst/>
            </a:prstGeom>
            <a:ln w="127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/>
            <p:cNvCxnSpPr/>
            <p:nvPr/>
          </p:nvCxnSpPr>
          <p:spPr>
            <a:xfrm rot="5400000">
              <a:off x="5506085" y="3528060"/>
              <a:ext cx="182880" cy="0"/>
            </a:xfrm>
            <a:prstGeom prst="straightConnector1">
              <a:avLst/>
            </a:prstGeom>
            <a:ln w="127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6" name="Group 775"/>
          <p:cNvGrpSpPr/>
          <p:nvPr/>
        </p:nvGrpSpPr>
        <p:grpSpPr>
          <a:xfrm>
            <a:off x="24452580" y="16405860"/>
            <a:ext cx="4202430" cy="2193928"/>
            <a:chOff x="2918142" y="2666238"/>
            <a:chExt cx="3482658" cy="1705740"/>
          </a:xfrm>
        </p:grpSpPr>
        <p:sp>
          <p:nvSpPr>
            <p:cNvPr id="749" name="TextBox 748"/>
            <p:cNvSpPr txBox="1"/>
            <p:nvPr/>
          </p:nvSpPr>
          <p:spPr>
            <a:xfrm>
              <a:off x="2921317" y="2668701"/>
              <a:ext cx="423514" cy="159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8000" bIns="18000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01-09</a:t>
              </a:r>
              <a:endParaRPr lang="en-US" sz="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0" name="TextBox 749"/>
            <p:cNvSpPr txBox="1"/>
            <p:nvPr/>
          </p:nvSpPr>
          <p:spPr>
            <a:xfrm>
              <a:off x="4752022" y="2668701"/>
              <a:ext cx="423514" cy="159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8000" bIns="18000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01-27</a:t>
              </a:r>
              <a:endParaRPr lang="en-US" sz="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1" name="TextBox 750"/>
            <p:cNvSpPr txBox="1"/>
            <p:nvPr/>
          </p:nvSpPr>
          <p:spPr>
            <a:xfrm>
              <a:off x="4750117" y="3610917"/>
              <a:ext cx="423514" cy="159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8000" bIns="18000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02-07</a:t>
              </a:r>
              <a:endParaRPr lang="en-US" sz="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2" name="TextBox 751"/>
            <p:cNvSpPr txBox="1"/>
            <p:nvPr/>
          </p:nvSpPr>
          <p:spPr>
            <a:xfrm>
              <a:off x="2918142" y="3611679"/>
              <a:ext cx="423514" cy="159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18000" bIns="18000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03-01</a:t>
              </a:r>
              <a:endParaRPr lang="en-US" sz="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53" name="Picture 5" descr="Z:\synopsis\ERC\multi-event\Career Fair\seq_1.jpg"/>
            <p:cNvPicPr>
              <a:picLocks noChangeAspect="1" noChangeArrowheads="1"/>
            </p:cNvPicPr>
            <p:nvPr/>
          </p:nvPicPr>
          <p:blipFill>
            <a:blip r:embed="rId176" cstate="print"/>
            <a:srcRect/>
            <a:stretch>
              <a:fillRect/>
            </a:stretch>
          </p:blipFill>
          <p:spPr bwMode="auto">
            <a:xfrm>
              <a:off x="4752975" y="3760854"/>
              <a:ext cx="813816" cy="610362"/>
            </a:xfrm>
            <a:prstGeom prst="rect">
              <a:avLst/>
            </a:prstGeom>
            <a:noFill/>
          </p:spPr>
        </p:pic>
        <p:pic>
          <p:nvPicPr>
            <p:cNvPr id="754" name="Picture 6" descr="Z:\synopsis\ERC\multi-event\Career Fair\seq_2.jpg"/>
            <p:cNvPicPr>
              <a:picLocks noChangeAspect="1" noChangeArrowheads="1"/>
            </p:cNvPicPr>
            <p:nvPr/>
          </p:nvPicPr>
          <p:blipFill>
            <a:blip r:embed="rId177" cstate="print"/>
            <a:srcRect/>
            <a:stretch>
              <a:fillRect/>
            </a:stretch>
          </p:blipFill>
          <p:spPr bwMode="auto">
            <a:xfrm>
              <a:off x="5586413" y="3760854"/>
              <a:ext cx="813816" cy="610362"/>
            </a:xfrm>
            <a:prstGeom prst="rect">
              <a:avLst/>
            </a:prstGeom>
            <a:noFill/>
          </p:spPr>
        </p:pic>
        <p:pic>
          <p:nvPicPr>
            <p:cNvPr id="755" name="Picture 4" descr="Z:\synopsis\ERC\multi-event\Group Study\seq_2.jpg"/>
            <p:cNvPicPr>
              <a:picLocks noChangeAspect="1" noChangeArrowheads="1"/>
            </p:cNvPicPr>
            <p:nvPr/>
          </p:nvPicPr>
          <p:blipFill>
            <a:blip r:embed="rId178" cstate="print"/>
            <a:srcRect/>
            <a:stretch>
              <a:fillRect/>
            </a:stretch>
          </p:blipFill>
          <p:spPr bwMode="auto">
            <a:xfrm>
              <a:off x="5586413" y="2818638"/>
              <a:ext cx="813816" cy="610362"/>
            </a:xfrm>
            <a:prstGeom prst="rect">
              <a:avLst/>
            </a:prstGeom>
            <a:noFill/>
          </p:spPr>
        </p:pic>
        <p:pic>
          <p:nvPicPr>
            <p:cNvPr id="756" name="Picture 3" descr="Z:\synopsis\ERC\multi-event\Group Study\seq_1.jpg"/>
            <p:cNvPicPr>
              <a:picLocks noChangeAspect="1" noChangeArrowheads="1"/>
            </p:cNvPicPr>
            <p:nvPr/>
          </p:nvPicPr>
          <p:blipFill>
            <a:blip r:embed="rId179" cstate="print"/>
            <a:srcRect/>
            <a:stretch>
              <a:fillRect/>
            </a:stretch>
          </p:blipFill>
          <p:spPr bwMode="auto">
            <a:xfrm>
              <a:off x="4752975" y="2818638"/>
              <a:ext cx="813816" cy="610362"/>
            </a:xfrm>
            <a:prstGeom prst="rect">
              <a:avLst/>
            </a:prstGeom>
            <a:noFill/>
          </p:spPr>
        </p:pic>
        <p:pic>
          <p:nvPicPr>
            <p:cNvPr id="757" name="Picture 2" descr="Z:\synopsis\ERC\multi-event\Stud. Orie\seq_3038.jpg"/>
            <p:cNvPicPr>
              <a:picLocks noChangeAspect="1" noChangeArrowheads="1"/>
            </p:cNvPicPr>
            <p:nvPr/>
          </p:nvPicPr>
          <p:blipFill>
            <a:blip r:embed="rId180" cstate="print"/>
            <a:srcRect/>
            <a:stretch>
              <a:fillRect/>
            </a:stretch>
          </p:blipFill>
          <p:spPr bwMode="auto">
            <a:xfrm>
              <a:off x="3759200" y="2818638"/>
              <a:ext cx="813816" cy="610362"/>
            </a:xfrm>
            <a:prstGeom prst="rect">
              <a:avLst/>
            </a:prstGeom>
            <a:noFill/>
          </p:spPr>
        </p:pic>
        <p:pic>
          <p:nvPicPr>
            <p:cNvPr id="758" name="Picture 3" descr="Z:\synopsis\ERC\multi-event\Stud. Orie\seq_2431.jpg"/>
            <p:cNvPicPr>
              <a:picLocks noChangeAspect="1" noChangeArrowheads="1"/>
            </p:cNvPicPr>
            <p:nvPr/>
          </p:nvPicPr>
          <p:blipFill>
            <a:blip r:embed="rId181" cstate="print"/>
            <a:srcRect/>
            <a:stretch>
              <a:fillRect/>
            </a:stretch>
          </p:blipFill>
          <p:spPr bwMode="auto">
            <a:xfrm>
              <a:off x="2926080" y="2819400"/>
              <a:ext cx="812800" cy="609600"/>
            </a:xfrm>
            <a:prstGeom prst="rect">
              <a:avLst/>
            </a:prstGeom>
            <a:noFill/>
          </p:spPr>
        </p:pic>
        <p:pic>
          <p:nvPicPr>
            <p:cNvPr id="759" name="Picture 9" descr="Z:\synopsis\ERC\multi-event\Schlr Comp\seq_1.jpg"/>
            <p:cNvPicPr>
              <a:picLocks noChangeAspect="1" noChangeArrowheads="1"/>
            </p:cNvPicPr>
            <p:nvPr/>
          </p:nvPicPr>
          <p:blipFill>
            <a:blip r:embed="rId182" cstate="print"/>
            <a:srcRect/>
            <a:stretch>
              <a:fillRect/>
            </a:stretch>
          </p:blipFill>
          <p:spPr bwMode="auto">
            <a:xfrm>
              <a:off x="2923380" y="3761616"/>
              <a:ext cx="813816" cy="610362"/>
            </a:xfrm>
            <a:prstGeom prst="rect">
              <a:avLst/>
            </a:prstGeom>
            <a:noFill/>
          </p:spPr>
        </p:pic>
        <p:pic>
          <p:nvPicPr>
            <p:cNvPr id="760" name="Picture 10" descr="Z:\synopsis\ERC\multi-event\Schlr Comp\seq_2.jpg"/>
            <p:cNvPicPr>
              <a:picLocks noChangeAspect="1" noChangeArrowheads="1"/>
            </p:cNvPicPr>
            <p:nvPr/>
          </p:nvPicPr>
          <p:blipFill>
            <a:blip r:embed="rId183" cstate="print"/>
            <a:srcRect/>
            <a:stretch>
              <a:fillRect/>
            </a:stretch>
          </p:blipFill>
          <p:spPr bwMode="auto">
            <a:xfrm>
              <a:off x="3756818" y="3761616"/>
              <a:ext cx="813816" cy="610362"/>
            </a:xfrm>
            <a:prstGeom prst="rect">
              <a:avLst/>
            </a:prstGeom>
            <a:noFill/>
          </p:spPr>
        </p:pic>
        <p:cxnSp>
          <p:nvCxnSpPr>
            <p:cNvPr id="761" name="Straight Arrow Connector 760"/>
            <p:cNvCxnSpPr/>
            <p:nvPr/>
          </p:nvCxnSpPr>
          <p:spPr>
            <a:xfrm rot="10800000">
              <a:off x="4572001" y="4066415"/>
              <a:ext cx="175600" cy="0"/>
            </a:xfrm>
            <a:prstGeom prst="straightConnector1">
              <a:avLst/>
            </a:prstGeom>
            <a:ln w="412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2" name="TextBox 761"/>
            <p:cNvSpPr txBox="1"/>
            <p:nvPr/>
          </p:nvSpPr>
          <p:spPr>
            <a:xfrm>
              <a:off x="4261286" y="3301317"/>
              <a:ext cx="31089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16pm</a:t>
              </a:r>
              <a:endParaRPr 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3" name="TextBox 762"/>
            <p:cNvSpPr txBox="1"/>
            <p:nvPr/>
          </p:nvSpPr>
          <p:spPr>
            <a:xfrm>
              <a:off x="3426007" y="3301317"/>
              <a:ext cx="310968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13pm</a:t>
              </a:r>
              <a:endParaRPr 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64" name="Straight Arrow Connector 763"/>
            <p:cNvCxnSpPr/>
            <p:nvPr/>
          </p:nvCxnSpPr>
          <p:spPr>
            <a:xfrm>
              <a:off x="4565650" y="3123438"/>
              <a:ext cx="177800" cy="0"/>
            </a:xfrm>
            <a:prstGeom prst="straightConnector1">
              <a:avLst/>
            </a:prstGeom>
            <a:ln w="412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5" name="TextBox 764"/>
            <p:cNvSpPr txBox="1"/>
            <p:nvPr/>
          </p:nvSpPr>
          <p:spPr>
            <a:xfrm>
              <a:off x="6086729" y="3301317"/>
              <a:ext cx="31089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16pm</a:t>
              </a:r>
              <a:endParaRPr 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6" name="TextBox 765"/>
            <p:cNvSpPr txBox="1"/>
            <p:nvPr/>
          </p:nvSpPr>
          <p:spPr>
            <a:xfrm>
              <a:off x="5256649" y="3301317"/>
              <a:ext cx="31089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11am</a:t>
              </a:r>
              <a:endParaRPr 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7" name="TextBox 766"/>
            <p:cNvSpPr txBox="1"/>
            <p:nvPr/>
          </p:nvSpPr>
          <p:spPr>
            <a:xfrm>
              <a:off x="6088658" y="4243533"/>
              <a:ext cx="31089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14pm</a:t>
              </a:r>
              <a:endParaRPr 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8" name="TextBox 767"/>
            <p:cNvSpPr txBox="1"/>
            <p:nvPr/>
          </p:nvSpPr>
          <p:spPr>
            <a:xfrm>
              <a:off x="5257308" y="4243533"/>
              <a:ext cx="31089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10am</a:t>
              </a:r>
              <a:endParaRPr 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9" name="TextBox 768"/>
            <p:cNvSpPr txBox="1"/>
            <p:nvPr/>
          </p:nvSpPr>
          <p:spPr>
            <a:xfrm>
              <a:off x="4261104" y="4244295"/>
              <a:ext cx="31089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15pm</a:t>
              </a:r>
              <a:endParaRPr 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0" name="TextBox 769"/>
            <p:cNvSpPr txBox="1"/>
            <p:nvPr/>
          </p:nvSpPr>
          <p:spPr>
            <a:xfrm>
              <a:off x="3424992" y="4244295"/>
              <a:ext cx="31089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13pm</a:t>
              </a:r>
              <a:endParaRPr 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4752000" y="3608454"/>
              <a:ext cx="1648800" cy="762000"/>
            </a:xfrm>
            <a:prstGeom prst="rect">
              <a:avLst/>
            </a:prstGeom>
            <a:noFill/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</a:rPr>
                <a:t>Career Fair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4752000" y="2666238"/>
              <a:ext cx="1648800" cy="762000"/>
            </a:xfrm>
            <a:prstGeom prst="rect">
              <a:avLst/>
            </a:prstGeom>
            <a:noFill/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</a:rPr>
                <a:t>          Group Studying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2925400" y="2666238"/>
              <a:ext cx="1648800" cy="762000"/>
            </a:xfrm>
            <a:prstGeom prst="rect">
              <a:avLst/>
            </a:prstGeom>
            <a:noFill/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</a:rPr>
                <a:t>   Stud. Orient.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2920025" y="3609216"/>
              <a:ext cx="1648800" cy="762000"/>
            </a:xfrm>
            <a:prstGeom prst="rect">
              <a:avLst/>
            </a:prstGeom>
            <a:noFill/>
            <a:ln w="1270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</a:rPr>
                <a:t>   </a:t>
              </a:r>
              <a:r>
                <a:rPr lang="en-US" sz="900" dirty="0" err="1" smtClean="0">
                  <a:solidFill>
                    <a:schemeClr val="accent2"/>
                  </a:solidFill>
                </a:rPr>
                <a:t>Schlr</a:t>
              </a:r>
              <a:r>
                <a:rPr lang="en-US" sz="900" dirty="0" smtClean="0">
                  <a:solidFill>
                    <a:schemeClr val="accent2"/>
                  </a:solidFill>
                </a:rPr>
                <a:t>. Comp.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cxnSp>
          <p:nvCxnSpPr>
            <p:cNvPr id="775" name="Straight Arrow Connector 774"/>
            <p:cNvCxnSpPr/>
            <p:nvPr/>
          </p:nvCxnSpPr>
          <p:spPr>
            <a:xfrm rot="5400000">
              <a:off x="5489089" y="3516800"/>
              <a:ext cx="175600" cy="0"/>
            </a:xfrm>
            <a:prstGeom prst="straightConnector1">
              <a:avLst/>
            </a:prstGeom>
            <a:ln w="412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4" name="Group 783"/>
          <p:cNvGrpSpPr/>
          <p:nvPr/>
        </p:nvGrpSpPr>
        <p:grpSpPr>
          <a:xfrm>
            <a:off x="22702832" y="19243358"/>
            <a:ext cx="2208218" cy="2092324"/>
            <a:chOff x="275346" y="-470596"/>
            <a:chExt cx="7352088" cy="7504450"/>
          </a:xfrm>
        </p:grpSpPr>
        <p:sp>
          <p:nvSpPr>
            <p:cNvPr id="777" name="Rectangle 776"/>
            <p:cNvSpPr/>
            <p:nvPr/>
          </p:nvSpPr>
          <p:spPr>
            <a:xfrm>
              <a:off x="1023251" y="-351035"/>
              <a:ext cx="6556829" cy="910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rgbClr val="B05408"/>
                  </a:solidFill>
                  <a:latin typeface="Times New Roman" pitchFamily="18" charset="0"/>
                  <a:cs typeface="Times New Roman" pitchFamily="18" charset="0"/>
                </a:rPr>
                <a:t>person detection in regions 1-16</a:t>
              </a:r>
              <a:endParaRPr lang="en-US" sz="1050" dirty="0">
                <a:solidFill>
                  <a:srgbClr val="B05408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8" name="Left Bracket 777"/>
            <p:cNvSpPr/>
            <p:nvPr/>
          </p:nvSpPr>
          <p:spPr>
            <a:xfrm rot="5400000">
              <a:off x="3063873" y="-498475"/>
              <a:ext cx="349252" cy="2476498"/>
            </a:xfrm>
            <a:prstGeom prst="leftBracket">
              <a:avLst/>
            </a:prstGeom>
            <a:ln w="12700">
              <a:solidFill>
                <a:srgbClr val="B054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79" name="Rectangle 778"/>
            <p:cNvSpPr/>
            <p:nvPr/>
          </p:nvSpPr>
          <p:spPr>
            <a:xfrm rot="16200000">
              <a:off x="-3054182" y="2858932"/>
              <a:ext cx="7504450" cy="845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vehicle detection in regions 1-16</a:t>
              </a:r>
              <a:endParaRPr lang="en-US" sz="105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0" name="Left Bracket 779"/>
            <p:cNvSpPr/>
            <p:nvPr/>
          </p:nvSpPr>
          <p:spPr>
            <a:xfrm rot="5400000">
              <a:off x="5936455" y="-400845"/>
              <a:ext cx="179390" cy="2451100"/>
            </a:xfrm>
            <a:prstGeom prst="leftBracket">
              <a:avLst/>
            </a:prstGeom>
            <a:ln w="1270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0070C0"/>
                </a:solidFill>
              </a:endParaRPr>
            </a:p>
          </p:txBody>
        </p:sp>
        <p:sp>
          <p:nvSpPr>
            <p:cNvPr id="781" name="Left Bracket 780"/>
            <p:cNvSpPr/>
            <p:nvPr/>
          </p:nvSpPr>
          <p:spPr>
            <a:xfrm>
              <a:off x="1038226" y="3952874"/>
              <a:ext cx="348342" cy="2143125"/>
            </a:xfrm>
            <a:prstGeom prst="leftBracket">
              <a:avLst/>
            </a:prstGeom>
            <a:ln w="1270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0070C0"/>
                </a:solidFill>
              </a:endParaRPr>
            </a:p>
          </p:txBody>
        </p:sp>
        <p:sp>
          <p:nvSpPr>
            <p:cNvPr id="782" name="Left Bracket 781"/>
            <p:cNvSpPr/>
            <p:nvPr/>
          </p:nvSpPr>
          <p:spPr>
            <a:xfrm>
              <a:off x="1158875" y="1504949"/>
              <a:ext cx="257628" cy="2133601"/>
            </a:xfrm>
            <a:prstGeom prst="leftBracket">
              <a:avLst/>
            </a:prstGeom>
            <a:ln w="12700">
              <a:solidFill>
                <a:srgbClr val="B054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aphicFrame>
          <p:nvGraphicFramePr>
            <p:cNvPr id="783" name="Object 3"/>
            <p:cNvGraphicFramePr>
              <a:graphicFrameLocks noChangeAspect="1"/>
            </p:cNvGraphicFramePr>
            <p:nvPr/>
          </p:nvGraphicFramePr>
          <p:xfrm>
            <a:off x="1371601" y="914400"/>
            <a:ext cx="6255833" cy="5486398"/>
          </p:xfrm>
          <a:graphic>
            <a:graphicData uri="http://schemas.openxmlformats.org/presentationml/2006/ole">
              <p:oleObj spid="_x0000_s1355" name="Acrobat Document" r:id="rId184" imgW="7124549" imgH="6248153" progId="AcroExch.Document.7">
                <p:embed/>
              </p:oleObj>
            </a:graphicData>
          </a:graphic>
        </p:graphicFrame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8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210701" y="322318"/>
            <a:ext cx="4863545" cy="854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3415" y="257602"/>
            <a:ext cx="3897594" cy="1039931"/>
          </a:xfrm>
          <a:prstGeom prst="rect">
            <a:avLst/>
          </a:prstGeom>
        </p:spPr>
      </p:pic>
      <p:pic>
        <p:nvPicPr>
          <p:cNvPr id="1356" name="Picture 332" descr="F:\Dropbox\Paper_work\ICCV_2013_accepted\presentation\Poster\images\bar-code-Eddy.png"/>
          <p:cNvPicPr>
            <a:picLocks noChangeAspect="1" noChangeArrowheads="1"/>
          </p:cNvPicPr>
          <p:nvPr/>
        </p:nvPicPr>
        <p:blipFill>
          <a:blip r:embed="rId187" cstate="print"/>
          <a:srcRect/>
          <a:stretch>
            <a:fillRect/>
          </a:stretch>
        </p:blipFill>
        <p:spPr bwMode="auto">
          <a:xfrm>
            <a:off x="11658600" y="20451763"/>
            <a:ext cx="939800" cy="93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793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  <p:bldP spid="252" grpId="0" animBg="1"/>
      <p:bldP spid="25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A$&#10;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alpha_v + \sum_{i = 1}^{\mathit{m}}\alpha_{i} + \alpha_t = 1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delta_i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 $A = \frac{1}{T_c}\sum_{t=1}^{T_c} A^t$&#10;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A^t$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A_{i,j}^t = \exp^{-\mathrm{dist}^t (\mathbf{x}_i, \mathbf{x}_j)}$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rm{dist}^t(\mathbf{x}_i, \mathbf{x}_j) = \left\{&#10;  \begin{array}{l l}&#10;      0   &amp; \quad \text{if $l(\mathbf{x}_i) = l(\mathbf{x}_j)$}, \\&#10;      +\infty &amp; \quad \text{otherwise}. \\&#10;  \end{array} \right.$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S = \mathit{D}^{-\frac{1}{2}} A \mathit{D}^{-\frac{1}{2}}$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it{D}$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it{D}_{i,i} = \sum_j{A_{i,j}}$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S $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alpha_v + \sum_{i = 1}^{\mathit{m}}\alpha_{i} + \alpha_t = 1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bf{x}_i$&#10;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i$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$&#10;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$&#10;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bf{X}_c$&#10;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p(y_i|c) \propto \sum\nolimits_{\mathbf{x}_j \in \mathbf{X}_c} p(y_i|\mathbf{x}_j) 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bf{x}^*$&#10;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bf{x}^*$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bf{x}^*$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1$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alpha_v, \alpha_{i}, \alpha_t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3$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5$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l_1(\mathbf{x}^*)$&#10;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l_{T_c}(\mathbf{x}^*)$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1$&#10;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3$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7$&#10;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bf{x}^*$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bf{x}^*$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1^*=3$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cal{I}_{v0}$, $\mathcal{I}_{i0}$,&#10;$\mathcal{I}_{t0}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T_c}^*=7$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p(y_i|\mathbf{x}^*) = \frac{1}{T_c} \sum\nolimits_{t=1}^{T_c}p(y_i|c^*_t)$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{ \mathbf{x}_i \}$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{ \mathbf{y}_i \}$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k 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p(y_i|c=1)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p(y_i|c=k)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A 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T_c 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Delta \mathcal{I}_{v}$, $\Delta \mathcal{I}_{i}$,&#10;$\Delta \mathcal{I}_{t}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Delta \mathcal{I} 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Delta \mathcal{I} = \underbrace{\alpha_v \frac{\Delta\mathcal{I}_v}{\mathcal{I}_{v0}}}_{\text{visual}} + \underbrace{\sum_{i = 1}^{\mathit{m}}\alpha_{i} \frac{\Delta \mathcal{I}_{i}}{\mathcal{I}_{i0}}}_{\text{non-visual}} + \underbrace{\alpha_t \frac{\Delta \mathcal{I}_{t}}{\mathcal{I}_{t0}}}_{\text{temporal}} 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i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alpha_i - \delta_i\alpha_i$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5568</TotalTime>
  <Words>1345</Words>
  <Application>Microsoft Office PowerPoint</Application>
  <PresentationFormat>Custom</PresentationFormat>
  <Paragraphs>429</Paragraphs>
  <Slides>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Acrobat Document</vt:lpstr>
      <vt:lpstr>Video Synopsis by Heterogeneous Multi-Source Correlation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Xiatian Zhu</dc:creator>
  <cp:lastModifiedBy>Eddy</cp:lastModifiedBy>
  <cp:revision>407</cp:revision>
  <dcterms:created xsi:type="dcterms:W3CDTF">2006-08-16T00:00:00Z</dcterms:created>
  <dcterms:modified xsi:type="dcterms:W3CDTF">2013-12-14T06:25:30Z</dcterms:modified>
</cp:coreProperties>
</file>